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1"/>
  </p:notesMasterIdLst>
  <p:sldIdLst>
    <p:sldId id="256" r:id="rId2"/>
    <p:sldId id="257" r:id="rId3"/>
    <p:sldId id="259" r:id="rId4"/>
    <p:sldId id="265" r:id="rId5"/>
    <p:sldId id="262" r:id="rId6"/>
    <p:sldId id="263" r:id="rId7"/>
    <p:sldId id="264"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413" r:id="rId37"/>
    <p:sldId id="294" r:id="rId38"/>
    <p:sldId id="414" r:id="rId39"/>
    <p:sldId id="418" r:id="rId40"/>
    <p:sldId id="415" r:id="rId41"/>
    <p:sldId id="416" r:id="rId42"/>
    <p:sldId id="417" r:id="rId43"/>
    <p:sldId id="419" r:id="rId44"/>
    <p:sldId id="295" r:id="rId45"/>
    <p:sldId id="296" r:id="rId46"/>
    <p:sldId id="297" r:id="rId47"/>
    <p:sldId id="420" r:id="rId48"/>
    <p:sldId id="421" r:id="rId49"/>
    <p:sldId id="422" r:id="rId50"/>
    <p:sldId id="298" r:id="rId51"/>
    <p:sldId id="423" r:id="rId52"/>
    <p:sldId id="424" r:id="rId53"/>
    <p:sldId id="299" r:id="rId54"/>
    <p:sldId id="300" r:id="rId55"/>
    <p:sldId id="301" r:id="rId56"/>
    <p:sldId id="425" r:id="rId57"/>
    <p:sldId id="302" r:id="rId58"/>
    <p:sldId id="427" r:id="rId59"/>
    <p:sldId id="303" r:id="rId60"/>
    <p:sldId id="304" r:id="rId61"/>
    <p:sldId id="305" r:id="rId62"/>
    <p:sldId id="306" r:id="rId63"/>
    <p:sldId id="307" r:id="rId64"/>
    <p:sldId id="308" r:id="rId65"/>
    <p:sldId id="309" r:id="rId66"/>
    <p:sldId id="428" r:id="rId67"/>
    <p:sldId id="310" r:id="rId68"/>
    <p:sldId id="311" r:id="rId69"/>
    <p:sldId id="412" r:id="rId7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h+1uza05VH/JyYboXxSiHT+Ug7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7"/>
    <p:restoredTop sz="94694"/>
  </p:normalViewPr>
  <p:slideViewPr>
    <p:cSldViewPr snapToGrid="0">
      <p:cViewPr varScale="1">
        <p:scale>
          <a:sx n="121" d="100"/>
          <a:sy n="121" d="100"/>
        </p:scale>
        <p:origin x="3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6791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274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059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3425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34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5087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134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287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5372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934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02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5309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161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9593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711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69</a:t>
            </a:fld>
            <a:endParaRPr lang="fr-FR"/>
          </a:p>
        </p:txBody>
      </p:sp>
    </p:spTree>
    <p:extLst>
      <p:ext uri="{BB962C8B-B14F-4D97-AF65-F5344CB8AC3E}">
        <p14:creationId xmlns:p14="http://schemas.microsoft.com/office/powerpoint/2010/main" val="286870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5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6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6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6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7"/>
          <p:cNvSpPr>
            <a:spLocks noGrp="1"/>
          </p:cNvSpPr>
          <p:nvPr>
            <p:ph type="pic" idx="2"/>
          </p:nvPr>
        </p:nvSpPr>
        <p:spPr>
          <a:xfrm>
            <a:off x="5183188" y="987425"/>
            <a:ext cx="6172200" cy="4873625"/>
          </a:xfrm>
          <a:prstGeom prst="rect">
            <a:avLst/>
          </a:prstGeom>
          <a:noFill/>
          <a:ln>
            <a:noFill/>
          </a:ln>
        </p:spPr>
      </p:sp>
      <p:sp>
        <p:nvSpPr>
          <p:cNvPr id="68" name="Google Shape;68;p6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2.png"/><Relationship Id="rId7"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jpg"/></Relationships>
</file>

<file path=ppt/slides/_rels/slide2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png"/><Relationship Id="rId7"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0.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gi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The cast and crew of a 1950's film at work on a sound stage"/>
          <p:cNvPicPr preferRelativeResize="0"/>
          <p:nvPr/>
        </p:nvPicPr>
        <p:blipFill rotWithShape="1">
          <a:blip r:embed="rId3">
            <a:alphaModFix/>
          </a:blip>
          <a:srcRect t="5870" b="9755"/>
          <a:stretch/>
        </p:blipFill>
        <p:spPr>
          <a:xfrm>
            <a:off x="0" y="1"/>
            <a:ext cx="12192000" cy="6857999"/>
          </a:xfrm>
          <a:prstGeom prst="rect">
            <a:avLst/>
          </a:prstGeom>
          <a:noFill/>
          <a:ln>
            <a:noFill/>
          </a:ln>
        </p:spPr>
      </p:pic>
      <p:sp>
        <p:nvSpPr>
          <p:cNvPr id="90" name="Google Shape;90;p1"/>
          <p:cNvSpPr/>
          <p:nvPr/>
        </p:nvSpPr>
        <p:spPr>
          <a:xfrm>
            <a:off x="0" y="0"/>
            <a:ext cx="12192000"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ZoneTexte 1">
            <a:extLst>
              <a:ext uri="{FF2B5EF4-FFF2-40B4-BE49-F238E27FC236}">
                <a16:creationId xmlns:a16="http://schemas.microsoft.com/office/drawing/2014/main" id="{495535BE-99BA-D18F-9571-B53A71EB86FF}"/>
              </a:ext>
            </a:extLst>
          </p:cNvPr>
          <p:cNvSpPr txBox="1"/>
          <p:nvPr/>
        </p:nvSpPr>
        <p:spPr>
          <a:xfrm>
            <a:off x="474843" y="487393"/>
            <a:ext cx="11424491" cy="5940088"/>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Multimodal and Computational Approaches to the Study of Popular Media </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Taylor ARNOLD</a:t>
            </a:r>
          </a:p>
          <a:p>
            <a:r>
              <a:rPr lang="fr-FR" sz="2000" noProof="1">
                <a:solidFill>
                  <a:schemeClr val="bg1"/>
                </a:solidFill>
                <a:latin typeface="Calibri" panose="020F0502020204030204" pitchFamily="34" charset="0"/>
                <a:ea typeface="Palatino" pitchFamily="2" charset="77"/>
                <a:cs typeface="Calibri" panose="020F0502020204030204" pitchFamily="34" charset="0"/>
              </a:rPr>
              <a:t>Professor of Data Science &amp; Statistics</a:t>
            </a:r>
          </a:p>
          <a:p>
            <a:r>
              <a:rPr lang="fr-FR" sz="2000" noProof="1">
                <a:solidFill>
                  <a:schemeClr val="bg1"/>
                </a:solidFill>
                <a:latin typeface="Calibri" panose="020F0502020204030204" pitchFamily="34" charset="0"/>
                <a:ea typeface="Palatino" pitchFamily="2" charset="77"/>
                <a:cs typeface="Calibri" panose="020F0502020204030204" pitchFamily="34" charset="0"/>
              </a:rPr>
              <a:t>University of Richmond</a:t>
            </a:r>
          </a:p>
          <a:p>
            <a:endParaRPr lang="fr-FR" sz="2000" b="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000" i="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000" i="1" noProof="1">
              <a:solidFill>
                <a:schemeClr val="bg1"/>
              </a:solidFill>
              <a:latin typeface="Calibri" panose="020F0502020204030204" pitchFamily="34" charset="0"/>
              <a:ea typeface="Palatino" pitchFamily="2" charset="77"/>
              <a:cs typeface="Calibri" panose="020F0502020204030204" pitchFamily="34" charset="0"/>
            </a:endParaRPr>
          </a:p>
          <a:p>
            <a:r>
              <a:rPr lang="fr-FR" sz="1800" i="1" noProof="1">
                <a:solidFill>
                  <a:schemeClr val="bg1"/>
                </a:solidFill>
                <a:latin typeface="Calibri" panose="020F0502020204030204" pitchFamily="34" charset="0"/>
                <a:ea typeface="Palatino" pitchFamily="2" charset="77"/>
                <a:cs typeface="Calibri" panose="020F0502020204030204" pitchFamily="34" charset="0"/>
              </a:rPr>
              <a:t>Bridging Computational Humanities and Computational Social Sciences</a:t>
            </a:r>
          </a:p>
          <a:p>
            <a:endParaRPr lang="fr-FR" sz="1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1800" b="1" noProof="1">
                <a:solidFill>
                  <a:schemeClr val="bg1"/>
                </a:solidFill>
                <a:latin typeface="Calibri" panose="020F0502020204030204" pitchFamily="34" charset="0"/>
                <a:ea typeface="Palatino" pitchFamily="2" charset="77"/>
                <a:cs typeface="Calibri" panose="020F0502020204030204" pitchFamily="34" charset="0"/>
              </a:rPr>
              <a:t>École Nationale des Chartes</a:t>
            </a:r>
          </a:p>
          <a:p>
            <a:r>
              <a:rPr lang="fr-FR" sz="1800" noProof="1">
                <a:solidFill>
                  <a:schemeClr val="bg1"/>
                </a:solidFill>
                <a:latin typeface="Calibri" panose="020F0502020204030204" pitchFamily="34" charset="0"/>
                <a:ea typeface="Palatino" pitchFamily="2" charset="77"/>
                <a:cs typeface="Calibri" panose="020F0502020204030204" pitchFamily="34" charset="0"/>
              </a:rPr>
              <a:t>Salle Léopold-Delisle</a:t>
            </a:r>
          </a:p>
          <a:p>
            <a:r>
              <a:rPr lang="fr-FR" sz="1800" noProof="1">
                <a:solidFill>
                  <a:schemeClr val="bg1"/>
                </a:solidFill>
                <a:latin typeface="Calibri" panose="020F0502020204030204" pitchFamily="34" charset="0"/>
                <a:ea typeface="Palatino" pitchFamily="2" charset="77"/>
                <a:cs typeface="Calibri" panose="020F0502020204030204" pitchFamily="34" charset="0"/>
              </a:rPr>
              <a:t>65 rue de Richeulieu</a:t>
            </a:r>
          </a:p>
          <a:p>
            <a:r>
              <a:rPr lang="fr-FR" sz="1800" noProof="1">
                <a:solidFill>
                  <a:schemeClr val="bg1"/>
                </a:solidFill>
                <a:latin typeface="Calibri" panose="020F0502020204030204" pitchFamily="34" charset="0"/>
                <a:ea typeface="Palatino" pitchFamily="2" charset="77"/>
                <a:cs typeface="Calibri" panose="020F0502020204030204" pitchFamily="34" charset="0"/>
              </a:rPr>
              <a:t>Paris 2e, France</a:t>
            </a:r>
          </a:p>
          <a:p>
            <a:endParaRPr lang="fr-FR" sz="1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1800" b="1" noProof="1">
                <a:solidFill>
                  <a:schemeClr val="bg1"/>
                </a:solidFill>
                <a:latin typeface="Calibri" panose="020F0502020204030204" pitchFamily="34" charset="0"/>
                <a:ea typeface="Palatino" pitchFamily="2" charset="77"/>
                <a:cs typeface="Calibri" panose="020F0502020204030204" pitchFamily="34" charset="0"/>
              </a:rPr>
              <a:t>27 June 2025, 09h15 &gt; 10h15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13"/>
          <p:cNvPicPr preferRelativeResize="0"/>
          <p:nvPr/>
        </p:nvPicPr>
        <p:blipFill rotWithShape="1">
          <a:blip r:embed="rId3">
            <a:alphaModFix/>
          </a:blip>
          <a:srcRect/>
          <a:stretch/>
        </p:blipFill>
        <p:spPr>
          <a:xfrm>
            <a:off x="6885778" y="1383442"/>
            <a:ext cx="4438430" cy="3584347"/>
          </a:xfrm>
          <a:prstGeom prst="rect">
            <a:avLst/>
          </a:prstGeom>
          <a:noFill/>
          <a:ln>
            <a:noFill/>
          </a:ln>
        </p:spPr>
      </p:pic>
      <p:pic>
        <p:nvPicPr>
          <p:cNvPr id="256" name="Google Shape;256;p13"/>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57" name="Google Shape;257;p1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58" name="Google Shape;258;p13"/>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Marked the end of the Golden Age of television and its more experimental shows. These were replaced by content designed to attract the largest number of viewers and be of interest across ages and demographics. These included </a:t>
            </a:r>
            <a:r>
              <a:rPr lang="fr-FR" sz="1800" b="1">
                <a:solidFill>
                  <a:srgbClr val="3F3F3F"/>
                </a:solidFill>
                <a:latin typeface="Palatino"/>
                <a:ea typeface="Palatino"/>
                <a:cs typeface="Palatino"/>
                <a:sym typeface="Palatino"/>
              </a:rPr>
              <a:t>game shows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family sitcoms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police procedurals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theory of the Network-Era content, particularly in its earliest years, is what NBC’s Paul Klein called the </a:t>
            </a:r>
            <a:r>
              <a:rPr lang="fr-FR" sz="1800" i="1">
                <a:solidFill>
                  <a:srgbClr val="3F3F3F"/>
                </a:solidFill>
                <a:latin typeface="Palatino"/>
                <a:ea typeface="Palatino"/>
                <a:cs typeface="Palatino"/>
                <a:sym typeface="Palatino"/>
              </a:rPr>
              <a:t>least objectionable program. </a:t>
            </a:r>
            <a:r>
              <a:rPr lang="fr-FR" sz="1800">
                <a:solidFill>
                  <a:srgbClr val="3F3F3F"/>
                </a:solidFill>
                <a:latin typeface="Palatino"/>
                <a:ea typeface="Palatino"/>
                <a:cs typeface="Palatino"/>
                <a:sym typeface="Palatino"/>
              </a:rPr>
              <a:t>This mindset had a large impact on the programming decisions by executives from all three networks.</a:t>
            </a:r>
            <a:endParaRPr/>
          </a:p>
        </p:txBody>
      </p:sp>
      <p:sp>
        <p:nvSpPr>
          <p:cNvPr id="259" name="Google Shape;259;p1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14"/>
          <p:cNvPicPr preferRelativeResize="0"/>
          <p:nvPr/>
        </p:nvPicPr>
        <p:blipFill rotWithShape="1">
          <a:blip r:embed="rId3">
            <a:alphaModFix/>
          </a:blip>
          <a:srcRect/>
          <a:stretch/>
        </p:blipFill>
        <p:spPr>
          <a:xfrm>
            <a:off x="7450683" y="364680"/>
            <a:ext cx="3288066" cy="5557295"/>
          </a:xfrm>
          <a:prstGeom prst="rect">
            <a:avLst/>
          </a:prstGeom>
          <a:noFill/>
          <a:ln>
            <a:noFill/>
          </a:ln>
        </p:spPr>
      </p:pic>
      <p:pic>
        <p:nvPicPr>
          <p:cNvPr id="265" name="Google Shape;265;p14"/>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66" name="Google Shape;266;p1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67" name="Google Shape;267;p14"/>
          <p:cNvSpPr txBox="1"/>
          <p:nvPr/>
        </p:nvSpPr>
        <p:spPr>
          <a:xfrm>
            <a:off x="601830" y="803005"/>
            <a:ext cx="5252434"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p:txBody>
      </p:sp>
      <p:sp>
        <p:nvSpPr>
          <p:cNvPr id="268" name="Google Shape;268;p1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69" name="Google Shape;269;p14"/>
          <p:cNvSpPr txBox="1"/>
          <p:nvPr/>
        </p:nvSpPr>
        <p:spPr>
          <a:xfrm>
            <a:off x="7685687" y="5929669"/>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Marshall McLuhan (1967)</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75" name="Google Shape;275;p1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76" name="Google Shape;276;p15"/>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lang="fr-FR" sz="1800" b="1">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lang="fr-FR" sz="1800" b="1">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lang="fr-FR" sz="1800" b="1">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p:txBody>
      </p:sp>
      <p:sp>
        <p:nvSpPr>
          <p:cNvPr id="277" name="Google Shape;277;p1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78" name="Google Shape;278;p15"/>
          <p:cNvSpPr txBox="1"/>
          <p:nvPr/>
        </p:nvSpPr>
        <p:spPr>
          <a:xfrm>
            <a:off x="7678789" y="3324170"/>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Cast of </a:t>
            </a:r>
            <a:r>
              <a:rPr lang="fr-FR" sz="1050" i="1">
                <a:solidFill>
                  <a:srgbClr val="7F7F7F"/>
                </a:solidFill>
                <a:latin typeface="Palatino"/>
                <a:ea typeface="Palatino"/>
                <a:cs typeface="Palatino"/>
                <a:sym typeface="Palatino"/>
              </a:rPr>
              <a:t>Amos 'n' Andy</a:t>
            </a:r>
            <a:r>
              <a:rPr lang="fr-FR" sz="1050">
                <a:solidFill>
                  <a:srgbClr val="7F7F7F"/>
                </a:solidFill>
                <a:latin typeface="Palatino"/>
                <a:ea typeface="Palatino"/>
                <a:cs typeface="Palatino"/>
                <a:sym typeface="Palatino"/>
              </a:rPr>
              <a:t> (1951-1953)</a:t>
            </a:r>
            <a:endParaRPr/>
          </a:p>
        </p:txBody>
      </p:sp>
      <p:pic>
        <p:nvPicPr>
          <p:cNvPr id="279" name="Google Shape;279;p15"/>
          <p:cNvPicPr preferRelativeResize="0"/>
          <p:nvPr/>
        </p:nvPicPr>
        <p:blipFill rotWithShape="1">
          <a:blip r:embed="rId4">
            <a:alphaModFix/>
          </a:blip>
          <a:srcRect l="9" r="-9" b="38975"/>
          <a:stretch/>
        </p:blipFill>
        <p:spPr>
          <a:xfrm>
            <a:off x="7443785" y="792059"/>
            <a:ext cx="3288066" cy="2517668"/>
          </a:xfrm>
          <a:prstGeom prst="rect">
            <a:avLst/>
          </a:prstGeom>
          <a:noFill/>
          <a:ln>
            <a:noFill/>
          </a:ln>
        </p:spPr>
      </p:pic>
      <p:pic>
        <p:nvPicPr>
          <p:cNvPr id="280" name="Google Shape;280;p15"/>
          <p:cNvPicPr preferRelativeResize="0"/>
          <p:nvPr/>
        </p:nvPicPr>
        <p:blipFill rotWithShape="1">
          <a:blip r:embed="rId5">
            <a:alphaModFix/>
          </a:blip>
          <a:srcRect/>
          <a:stretch/>
        </p:blipFill>
        <p:spPr>
          <a:xfrm>
            <a:off x="7457582" y="3922890"/>
            <a:ext cx="3274269" cy="1712596"/>
          </a:xfrm>
          <a:prstGeom prst="rect">
            <a:avLst/>
          </a:prstGeom>
          <a:noFill/>
          <a:ln>
            <a:noFill/>
          </a:ln>
        </p:spPr>
      </p:pic>
      <p:sp>
        <p:nvSpPr>
          <p:cNvPr id="281" name="Google Shape;281;p15"/>
          <p:cNvSpPr txBox="1"/>
          <p:nvPr/>
        </p:nvSpPr>
        <p:spPr>
          <a:xfrm>
            <a:off x="7685687" y="5666740"/>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Cast of </a:t>
            </a:r>
            <a:r>
              <a:rPr lang="fr-FR" sz="1050" i="1">
                <a:solidFill>
                  <a:srgbClr val="7F7F7F"/>
                </a:solidFill>
                <a:latin typeface="Palatino"/>
                <a:ea typeface="Palatino"/>
                <a:cs typeface="Palatino"/>
                <a:sym typeface="Palatino"/>
              </a:rPr>
              <a:t>Beverley Hillbillies </a:t>
            </a:r>
            <a:r>
              <a:rPr lang="fr-FR" sz="1050">
                <a:solidFill>
                  <a:srgbClr val="7F7F7F"/>
                </a:solidFill>
                <a:latin typeface="Palatino"/>
                <a:ea typeface="Palatino"/>
                <a:cs typeface="Palatino"/>
                <a:sym typeface="Palatino"/>
              </a:rPr>
              <a:t>(1962-1971)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16"/>
          <p:cNvPicPr preferRelativeResize="0"/>
          <p:nvPr/>
        </p:nvPicPr>
        <p:blipFill rotWithShape="1">
          <a:blip r:embed="rId3">
            <a:alphaModFix/>
          </a:blip>
          <a:srcRect/>
          <a:stretch/>
        </p:blipFill>
        <p:spPr>
          <a:xfrm>
            <a:off x="7297359" y="540642"/>
            <a:ext cx="3753739" cy="5008077"/>
          </a:xfrm>
          <a:prstGeom prst="rect">
            <a:avLst/>
          </a:prstGeom>
          <a:noFill/>
          <a:ln>
            <a:noFill/>
          </a:ln>
        </p:spPr>
      </p:pic>
      <p:pic>
        <p:nvPicPr>
          <p:cNvPr id="287" name="Google Shape;287;p16"/>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88" name="Google Shape;288;p1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89" name="Google Shape;289;p16"/>
          <p:cNvSpPr txBox="1"/>
          <p:nvPr/>
        </p:nvSpPr>
        <p:spPr>
          <a:xfrm>
            <a:off x="601830" y="803005"/>
            <a:ext cx="5252434"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lang="fr-FR" sz="1800" b="1">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lang="fr-FR" sz="1800" b="1">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lang="fr-FR" sz="1800" b="1">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Prior scholarship has focused primarily on evidence drawn from </a:t>
            </a:r>
            <a:r>
              <a:rPr lang="fr-FR" sz="1800" b="1">
                <a:solidFill>
                  <a:srgbClr val="3F3F3F"/>
                </a:solidFill>
                <a:latin typeface="Palatino"/>
                <a:ea typeface="Palatino"/>
                <a:cs typeface="Palatino"/>
                <a:sym typeface="Palatino"/>
              </a:rPr>
              <a:t>archival studio records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plot summaries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historic reviews</a:t>
            </a:r>
            <a:r>
              <a:rPr lang="fr-FR" sz="1800">
                <a:solidFill>
                  <a:srgbClr val="3F3F3F"/>
                </a:solidFill>
                <a:latin typeface="Palatino"/>
                <a:ea typeface="Palatino"/>
                <a:cs typeface="Palatino"/>
                <a:sym typeface="Palatino"/>
              </a:rPr>
              <a:t>, and other </a:t>
            </a:r>
            <a:r>
              <a:rPr lang="fr-FR" sz="1800" b="1">
                <a:solidFill>
                  <a:srgbClr val="3F3F3F"/>
                </a:solidFill>
                <a:latin typeface="Palatino"/>
                <a:ea typeface="Palatino"/>
                <a:cs typeface="Palatino"/>
                <a:sym typeface="Palatino"/>
              </a:rPr>
              <a:t>textual documents</a:t>
            </a:r>
            <a:r>
              <a:rPr lang="fr-FR" sz="1800">
                <a:solidFill>
                  <a:srgbClr val="3F3F3F"/>
                </a:solidFill>
                <a:latin typeface="Palatino"/>
                <a:ea typeface="Palatino"/>
                <a:cs typeface="Palatino"/>
                <a:sym typeface="Palatino"/>
              </a:rPr>
              <a:t>.</a:t>
            </a:r>
            <a:endParaRPr/>
          </a:p>
        </p:txBody>
      </p:sp>
      <p:sp>
        <p:nvSpPr>
          <p:cNvPr id="290" name="Google Shape;290;p1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91" name="Google Shape;291;p16"/>
          <p:cNvSpPr txBox="1"/>
          <p:nvPr/>
        </p:nvSpPr>
        <p:spPr>
          <a:xfrm>
            <a:off x="7540610" y="5650612"/>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Arizona Historical Society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1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97" name="Google Shape;297;p1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98" name="Google Shape;298;p17"/>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lang="fr-FR" sz="1800" b="1">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lang="fr-FR" sz="1800" b="1">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lang="fr-FR" sz="1800" b="1">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Prior scholarship has focused primarily on evidence drawn from </a:t>
            </a:r>
            <a:r>
              <a:rPr lang="fr-FR" sz="1800" b="1">
                <a:solidFill>
                  <a:srgbClr val="3F3F3F"/>
                </a:solidFill>
                <a:latin typeface="Palatino"/>
                <a:ea typeface="Palatino"/>
                <a:cs typeface="Palatino"/>
                <a:sym typeface="Palatino"/>
              </a:rPr>
              <a:t>archival studio records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plot summaries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historic reviews</a:t>
            </a:r>
            <a:r>
              <a:rPr lang="fr-FR" sz="1800">
                <a:solidFill>
                  <a:srgbClr val="3F3F3F"/>
                </a:solidFill>
                <a:latin typeface="Palatino"/>
                <a:ea typeface="Palatino"/>
                <a:cs typeface="Palatino"/>
                <a:sym typeface="Palatino"/>
              </a:rPr>
              <a:t>, and other </a:t>
            </a:r>
            <a:r>
              <a:rPr lang="fr-FR" sz="1800" b="1">
                <a:solidFill>
                  <a:srgbClr val="3F3F3F"/>
                </a:solidFill>
                <a:latin typeface="Palatino"/>
                <a:ea typeface="Palatino"/>
                <a:cs typeface="Palatino"/>
                <a:sym typeface="Palatino"/>
              </a:rPr>
              <a:t>textual documents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reputation of Network-Era materials as </a:t>
            </a:r>
            <a:r>
              <a:rPr lang="fr-FR" sz="1800" b="1">
                <a:solidFill>
                  <a:srgbClr val="3F3F3F"/>
                </a:solidFill>
                <a:latin typeface="Palatino"/>
                <a:ea typeface="Palatino"/>
                <a:cs typeface="Palatino"/>
                <a:sym typeface="Palatino"/>
              </a:rPr>
              <a:t>formless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middle-brow</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LOPs</a:t>
            </a:r>
            <a:r>
              <a:rPr lang="fr-FR" sz="1800">
                <a:solidFill>
                  <a:srgbClr val="3F3F3F"/>
                </a:solidFill>
                <a:latin typeface="Palatino"/>
                <a:ea typeface="Palatino"/>
                <a:cs typeface="Palatino"/>
                <a:sym typeface="Palatino"/>
              </a:rPr>
              <a:t>, has discouraged significant study of its stylistic properties.</a:t>
            </a:r>
            <a:endParaRPr/>
          </a:p>
        </p:txBody>
      </p:sp>
      <p:sp>
        <p:nvSpPr>
          <p:cNvPr id="299" name="Google Shape;299;p1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300" name="Google Shape;300;p17"/>
          <p:cNvSpPr txBox="1"/>
          <p:nvPr/>
        </p:nvSpPr>
        <p:spPr>
          <a:xfrm>
            <a:off x="7413061" y="5068957"/>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2-inch videoreels from UCLA Film &amp; TV Archive </a:t>
            </a:r>
            <a:endParaRPr/>
          </a:p>
        </p:txBody>
      </p:sp>
      <p:pic>
        <p:nvPicPr>
          <p:cNvPr id="301" name="Google Shape;301;p17"/>
          <p:cNvPicPr preferRelativeResize="0"/>
          <p:nvPr/>
        </p:nvPicPr>
        <p:blipFill rotWithShape="1">
          <a:blip r:embed="rId4">
            <a:alphaModFix/>
          </a:blip>
          <a:srcRect/>
          <a:stretch/>
        </p:blipFill>
        <p:spPr>
          <a:xfrm>
            <a:off x="6503189" y="1515158"/>
            <a:ext cx="5086981" cy="34591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07" name="Google Shape;307;p1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308" name="Google Shape;308;p18"/>
          <p:cNvSpPr txBox="1"/>
          <p:nvPr/>
        </p:nvSpPr>
        <p:spPr>
          <a:xfrm>
            <a:off x="601830" y="803005"/>
            <a:ext cx="5252434"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Network Era sitcoms have small casts and a small repertoire of sets. They produced a large number of episodes, often more than 30 per season.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a:t>
            </a:r>
            <a:r>
              <a:rPr lang="fr-FR" sz="1800" b="1">
                <a:solidFill>
                  <a:srgbClr val="3F3F3F"/>
                </a:solidFill>
                <a:latin typeface="Palatino"/>
                <a:ea typeface="Palatino"/>
                <a:cs typeface="Palatino"/>
                <a:sym typeface="Palatino"/>
              </a:rPr>
              <a:t>consistent form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long runs </a:t>
            </a:r>
            <a:r>
              <a:rPr lang="fr-FR" sz="1800">
                <a:solidFill>
                  <a:srgbClr val="3F3F3F"/>
                </a:solidFill>
                <a:latin typeface="Palatino"/>
                <a:ea typeface="Palatino"/>
                <a:cs typeface="Palatino"/>
                <a:sym typeface="Palatino"/>
              </a:rPr>
              <a:t>have discouraged formal analysis. However, these are exactly the features that make them an excellent object of study for a quantitative analysis.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use the quantitative methods to find </a:t>
            </a:r>
            <a:r>
              <a:rPr lang="fr-FR" sz="1800" b="1">
                <a:solidFill>
                  <a:srgbClr val="3F3F3F"/>
                </a:solidFill>
                <a:latin typeface="Palatino"/>
                <a:ea typeface="Palatino"/>
                <a:cs typeface="Palatino"/>
                <a:sym typeface="Palatino"/>
              </a:rPr>
              <a:t>consistent but subtle patterns</a:t>
            </a:r>
            <a:r>
              <a:rPr lang="fr-FR" sz="1800">
                <a:solidFill>
                  <a:srgbClr val="3F3F3F"/>
                </a:solidFill>
                <a:latin typeface="Palatino"/>
                <a:ea typeface="Palatino"/>
                <a:cs typeface="Palatino"/>
                <a:sym typeface="Palatino"/>
              </a:rPr>
              <a:t>. The long runs and fixed features of the shows allow the patterns to appear in a way that is more challenging given the complex production elements of a single feature-length film.</a:t>
            </a:r>
            <a:endParaRPr/>
          </a:p>
        </p:txBody>
      </p:sp>
      <p:sp>
        <p:nvSpPr>
          <p:cNvPr id="309" name="Google Shape;309;p1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TV + Quantitative Analysis </a:t>
            </a:r>
            <a:endParaRPr/>
          </a:p>
        </p:txBody>
      </p:sp>
      <p:pic>
        <p:nvPicPr>
          <p:cNvPr id="310" name="Google Shape;310;p18"/>
          <p:cNvPicPr preferRelativeResize="0"/>
          <p:nvPr/>
        </p:nvPicPr>
        <p:blipFill rotWithShape="1">
          <a:blip r:embed="rId4">
            <a:alphaModFix/>
          </a:blip>
          <a:srcRect/>
          <a:stretch/>
        </p:blipFill>
        <p:spPr>
          <a:xfrm>
            <a:off x="6096000" y="1116419"/>
            <a:ext cx="5835827" cy="4189228"/>
          </a:xfrm>
          <a:prstGeom prst="rect">
            <a:avLst/>
          </a:prstGeom>
          <a:noFill/>
          <a:ln>
            <a:noFill/>
          </a:ln>
        </p:spPr>
      </p:pic>
      <p:sp>
        <p:nvSpPr>
          <p:cNvPr id="311" name="Google Shape;311;p18"/>
          <p:cNvSpPr txBox="1"/>
          <p:nvPr/>
        </p:nvSpPr>
        <p:spPr>
          <a:xfrm>
            <a:off x="6677247" y="5387935"/>
            <a:ext cx="488034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Stage 2 of General Service Studio, where </a:t>
            </a:r>
            <a:r>
              <a:rPr lang="fr-FR" sz="1050" i="1">
                <a:solidFill>
                  <a:srgbClr val="7F7F7F"/>
                </a:solidFill>
                <a:latin typeface="Palatino"/>
                <a:ea typeface="Palatino"/>
                <a:cs typeface="Palatino"/>
                <a:sym typeface="Palatino"/>
              </a:rPr>
              <a:t>I Love Lucy TV</a:t>
            </a:r>
            <a:r>
              <a:rPr lang="fr-FR" sz="1050">
                <a:solidFill>
                  <a:srgbClr val="7F7F7F"/>
                </a:solidFill>
                <a:latin typeface="Palatino"/>
                <a:ea typeface="Palatino"/>
                <a:cs typeface="Palatino"/>
                <a:sym typeface="Palatino"/>
              </a:rPr>
              <a:t> was produced, showing the three-camera setup used on stage. </a:t>
            </a:r>
            <a:r>
              <a:rPr lang="fr-FR" sz="1050" i="1">
                <a:solidFill>
                  <a:srgbClr val="7F7F7F"/>
                </a:solidFill>
                <a:latin typeface="Palatino"/>
                <a:ea typeface="Palatino"/>
                <a:cs typeface="Palatino"/>
                <a:sym typeface="Palatino"/>
              </a:rPr>
              <a:t>American Cinematographer</a:t>
            </a:r>
            <a:r>
              <a:rPr lang="fr-FR" sz="1050">
                <a:solidFill>
                  <a:srgbClr val="7F7F7F"/>
                </a:solidFill>
                <a:latin typeface="Palatino"/>
                <a:ea typeface="Palatino"/>
                <a:cs typeface="Palatino"/>
                <a:sym typeface="Palatino"/>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19"/>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3. Research Questions</a:t>
            </a:r>
            <a:endParaRPr/>
          </a:p>
        </p:txBody>
      </p:sp>
      <p:sp>
        <p:nvSpPr>
          <p:cNvPr id="320" name="Google Shape;320;p1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03 – Popular Culture | </a:t>
            </a:r>
            <a:r>
              <a:rPr lang="en-US" sz="1200" b="1" dirty="0">
                <a:solidFill>
                  <a:srgbClr val="D8D8D8"/>
                </a:solidFill>
                <a:latin typeface="Courier"/>
                <a:ea typeface="Courier"/>
                <a:cs typeface="Courier"/>
                <a:sym typeface="Courier"/>
              </a:rPr>
              <a:t>Research Questions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26" name="Google Shape;326;p2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Research Questions</a:t>
            </a:r>
            <a:endParaRPr lang="en-US" sz="1200" dirty="0">
              <a:solidFill>
                <a:srgbClr val="595959"/>
              </a:solidFill>
              <a:latin typeface="Courier"/>
              <a:ea typeface="Courier"/>
              <a:cs typeface="Courier"/>
              <a:sym typeface="Courier"/>
            </a:endParaRPr>
          </a:p>
        </p:txBody>
      </p:sp>
      <p:sp>
        <p:nvSpPr>
          <p:cNvPr id="327" name="Google Shape;327;p20"/>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p:txBody>
      </p:sp>
      <p:sp>
        <p:nvSpPr>
          <p:cNvPr id="328" name="Google Shape;328;p2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29" name="Google Shape;329;p20"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30" name="Google Shape;330;p20"/>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2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36" name="Google Shape;336;p2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Research Questions</a:t>
            </a:r>
            <a:endParaRPr lang="en-US" sz="1200" dirty="0">
              <a:solidFill>
                <a:srgbClr val="595959"/>
              </a:solidFill>
              <a:latin typeface="Courier"/>
              <a:ea typeface="Courier"/>
              <a:cs typeface="Courier"/>
              <a:sym typeface="Courier"/>
            </a:endParaRPr>
          </a:p>
        </p:txBody>
      </p:sp>
      <p:sp>
        <p:nvSpPr>
          <p:cNvPr id="337" name="Google Shape;337;p21"/>
          <p:cNvSpPr txBox="1"/>
          <p:nvPr/>
        </p:nvSpPr>
        <p:spPr>
          <a:xfrm>
            <a:off x="601830" y="803005"/>
            <a:ext cx="5252434"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#2: </a:t>
            </a:r>
            <a:r>
              <a:rPr lang="fr-FR" sz="1800" b="0" i="0" u="none" strike="noStrike" cap="none">
                <a:solidFill>
                  <a:srgbClr val="3F3F3F"/>
                </a:solidFill>
                <a:latin typeface="Palatino"/>
                <a:ea typeface="Palatino"/>
                <a:cs typeface="Palatino"/>
                <a:sym typeface="Palatino"/>
              </a:rPr>
              <a:t>What and how do the visual and aural form of the television shows establish the centrality and role of each character?</a:t>
            </a:r>
            <a:endParaRPr/>
          </a:p>
        </p:txBody>
      </p:sp>
      <p:sp>
        <p:nvSpPr>
          <p:cNvPr id="338" name="Google Shape;338;p2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39" name="Google Shape;339;p21"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40" name="Google Shape;340;p21"/>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2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46" name="Google Shape;346;p2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Research Questions</a:t>
            </a:r>
            <a:endParaRPr lang="en-US" sz="1200" dirty="0">
              <a:solidFill>
                <a:srgbClr val="595959"/>
              </a:solidFill>
              <a:latin typeface="Courier"/>
              <a:ea typeface="Courier"/>
              <a:cs typeface="Courier"/>
              <a:sym typeface="Courier"/>
            </a:endParaRPr>
          </a:p>
        </p:txBody>
      </p:sp>
      <p:sp>
        <p:nvSpPr>
          <p:cNvPr id="347" name="Google Shape;347;p22"/>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#2: </a:t>
            </a:r>
            <a:r>
              <a:rPr lang="fr-FR" sz="1800" b="0" i="0" u="none" strike="noStrike" cap="none">
                <a:solidFill>
                  <a:srgbClr val="3F3F3F"/>
                </a:solidFill>
                <a:latin typeface="Palatino"/>
                <a:ea typeface="Palatino"/>
                <a:cs typeface="Palatino"/>
                <a:sym typeface="Palatino"/>
              </a:rPr>
              <a:t>What and how do the visual and aural form of the television shows establish the centrality and role of each character?</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#3: </a:t>
            </a:r>
            <a:r>
              <a:rPr lang="fr-FR" sz="1800" b="0" i="0" u="none" strike="noStrike" cap="none">
                <a:solidFill>
                  <a:srgbClr val="3F3F3F"/>
                </a:solidFill>
                <a:latin typeface="Palatino"/>
                <a:ea typeface="Palatino"/>
                <a:cs typeface="Palatino"/>
                <a:sym typeface="Palatino"/>
              </a:rPr>
              <a:t>What and how do the visual and aural form of the television shows establish relationships and intimacy between pairs of characters?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Now, let’s turn to some data and methods to let us address these questions.</a:t>
            </a:r>
            <a:endParaRPr/>
          </a:p>
        </p:txBody>
      </p:sp>
      <p:sp>
        <p:nvSpPr>
          <p:cNvPr id="348" name="Google Shape;348;p2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49" name="Google Shape;349;p22"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50" name="Google Shape;350;p22"/>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2"/>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i="0" u="none" strike="noStrike" cap="none">
                <a:solidFill>
                  <a:srgbClr val="D8D8D8"/>
                </a:solidFill>
                <a:latin typeface="Calibri"/>
                <a:ea typeface="Calibri"/>
                <a:cs typeface="Calibri"/>
                <a:sym typeface="Calibri"/>
              </a:rPr>
              <a:t>1. Introduction</a:t>
            </a:r>
            <a:endParaRPr/>
          </a:p>
        </p:txBody>
      </p:sp>
      <p:sp>
        <p:nvSpPr>
          <p:cNvPr id="100" name="Google Shape;100;p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01 – Popular Culture | </a:t>
            </a:r>
            <a:r>
              <a:rPr lang="en-US" sz="1200" b="1" dirty="0">
                <a:solidFill>
                  <a:srgbClr val="D8D8D8"/>
                </a:solidFill>
                <a:latin typeface="Courier"/>
                <a:ea typeface="Courier"/>
                <a:cs typeface="Courier"/>
                <a:sym typeface="Courier"/>
              </a:rPr>
              <a:t>Introduction</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3"/>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23"/>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4. Data</a:t>
            </a:r>
            <a:endParaRPr/>
          </a:p>
        </p:txBody>
      </p:sp>
      <p:sp>
        <p:nvSpPr>
          <p:cNvPr id="359" name="Google Shape;359;p2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04 – Popular Culture | </a:t>
            </a:r>
            <a:r>
              <a:rPr lang="en-US" sz="1200" b="1" dirty="0">
                <a:solidFill>
                  <a:srgbClr val="D8D8D8"/>
                </a:solidFill>
                <a:latin typeface="Courier"/>
                <a:ea typeface="Courier"/>
                <a:cs typeface="Courier"/>
                <a:sym typeface="Courier"/>
              </a:rPr>
              <a:t>Data</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65" name="Google Shape;365;p2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04 – Popular Culture | </a:t>
            </a:r>
            <a:r>
              <a:rPr lang="en-US" sz="1200" b="1" dirty="0">
                <a:solidFill>
                  <a:srgbClr val="595959"/>
                </a:solidFill>
                <a:latin typeface="Courier"/>
                <a:ea typeface="Courier"/>
                <a:cs typeface="Courier"/>
                <a:sym typeface="Courier"/>
              </a:rPr>
              <a:t>Data</a:t>
            </a:r>
            <a:endParaRPr lang="en-US" sz="1200" dirty="0">
              <a:solidFill>
                <a:srgbClr val="595959"/>
              </a:solidFill>
              <a:latin typeface="Courier"/>
              <a:ea typeface="Courier"/>
              <a:cs typeface="Courier"/>
              <a:sym typeface="Courier"/>
            </a:endParaRPr>
          </a:p>
        </p:txBody>
      </p:sp>
      <p:sp>
        <p:nvSpPr>
          <p:cNvPr id="366" name="Google Shape;366;p24"/>
          <p:cNvSpPr txBox="1"/>
          <p:nvPr/>
        </p:nvSpPr>
        <p:spPr>
          <a:xfrm>
            <a:off x="601830" y="803005"/>
            <a:ext cx="362109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Collection under study today consists of six family sitcoms from the 1950s and 1960s, all of which feature </a:t>
            </a:r>
            <a:r>
              <a:rPr lang="fr-FR" sz="1800" b="1">
                <a:solidFill>
                  <a:srgbClr val="3F3F3F"/>
                </a:solidFill>
                <a:latin typeface="Palatino"/>
                <a:ea typeface="Palatino"/>
                <a:cs typeface="Palatino"/>
                <a:sym typeface="Palatino"/>
              </a:rPr>
              <a:t>female leads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first set are three of the most popular family shows from the </a:t>
            </a:r>
            <a:r>
              <a:rPr lang="fr-FR" sz="1800" b="1">
                <a:solidFill>
                  <a:srgbClr val="3F3F3F"/>
                </a:solidFill>
                <a:latin typeface="Palatino"/>
                <a:ea typeface="Palatino"/>
                <a:cs typeface="Palatino"/>
                <a:sym typeface="Palatino"/>
              </a:rPr>
              <a:t>earliest decade </a:t>
            </a:r>
            <a:r>
              <a:rPr lang="fr-FR" sz="1800">
                <a:solidFill>
                  <a:srgbClr val="3F3F3F"/>
                </a:solidFill>
                <a:latin typeface="Palatino"/>
                <a:ea typeface="Palatino"/>
                <a:cs typeface="Palatino"/>
                <a:sym typeface="Palatino"/>
              </a:rPr>
              <a:t>of the Network Era.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is often connected in scholarship to both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and </a:t>
            </a:r>
            <a:r>
              <a:rPr lang="fr-FR" sz="1800" i="1">
                <a:solidFill>
                  <a:srgbClr val="3F3F3F"/>
                </a:solidFill>
                <a:latin typeface="Palatino"/>
                <a:ea typeface="Palatino"/>
                <a:cs typeface="Palatino"/>
                <a:sym typeface="Palatino"/>
              </a:rPr>
              <a:t>Dick Van Dyke </a:t>
            </a:r>
            <a:r>
              <a:rPr lang="fr-FR" sz="1800">
                <a:solidFill>
                  <a:srgbClr val="3F3F3F"/>
                </a:solidFill>
                <a:latin typeface="Palatino"/>
                <a:ea typeface="Palatino"/>
                <a:cs typeface="Palatino"/>
                <a:sym typeface="Palatino"/>
              </a:rPr>
              <a:t>(variety shows inside of a sitcom).</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Next, three competing concepts from each of the three networks from the mid-1960s. Each feature an atypical leading female (</a:t>
            </a:r>
            <a:r>
              <a:rPr lang="fr-FR" sz="1800" b="1">
                <a:solidFill>
                  <a:srgbClr val="3F3F3F"/>
                </a:solidFill>
                <a:latin typeface="Palatino"/>
                <a:ea typeface="Palatino"/>
                <a:cs typeface="Palatino"/>
                <a:sym typeface="Palatino"/>
              </a:rPr>
              <a:t>robot</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witch</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genie</a:t>
            </a:r>
            <a:r>
              <a:rPr lang="fr-FR" sz="1800">
                <a:solidFill>
                  <a:srgbClr val="3F3F3F"/>
                </a:solidFill>
                <a:latin typeface="Palatino"/>
                <a:ea typeface="Palatino"/>
                <a:cs typeface="Palatino"/>
                <a:sym typeface="Palatino"/>
              </a:rPr>
              <a:t>), trying to fit into a suburban domestic space.</a:t>
            </a:r>
            <a:endParaRPr/>
          </a:p>
        </p:txBody>
      </p:sp>
      <p:sp>
        <p:nvSpPr>
          <p:cNvPr id="367" name="Google Shape;367;p2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Six Sitcoms</a:t>
            </a:r>
            <a:endParaRPr/>
          </a:p>
        </p:txBody>
      </p:sp>
      <p:pic>
        <p:nvPicPr>
          <p:cNvPr id="368" name="Google Shape;368;p24"/>
          <p:cNvPicPr preferRelativeResize="0"/>
          <p:nvPr/>
        </p:nvPicPr>
        <p:blipFill rotWithShape="1">
          <a:blip r:embed="rId4">
            <a:alphaModFix/>
          </a:blip>
          <a:srcRect b="17711"/>
          <a:stretch/>
        </p:blipFill>
        <p:spPr>
          <a:xfrm>
            <a:off x="4958816" y="3474554"/>
            <a:ext cx="2123563" cy="2623930"/>
          </a:xfrm>
          <a:prstGeom prst="rect">
            <a:avLst/>
          </a:prstGeom>
          <a:noFill/>
          <a:ln>
            <a:noFill/>
          </a:ln>
        </p:spPr>
      </p:pic>
      <p:pic>
        <p:nvPicPr>
          <p:cNvPr id="369" name="Google Shape;369;p24"/>
          <p:cNvPicPr preferRelativeResize="0"/>
          <p:nvPr/>
        </p:nvPicPr>
        <p:blipFill rotWithShape="1">
          <a:blip r:embed="rId5">
            <a:alphaModFix/>
          </a:blip>
          <a:srcRect t="2638" b="14939"/>
          <a:stretch/>
        </p:blipFill>
        <p:spPr>
          <a:xfrm>
            <a:off x="4972359" y="335101"/>
            <a:ext cx="2120118" cy="2623930"/>
          </a:xfrm>
          <a:prstGeom prst="rect">
            <a:avLst/>
          </a:prstGeom>
          <a:noFill/>
          <a:ln>
            <a:noFill/>
          </a:ln>
        </p:spPr>
      </p:pic>
      <p:pic>
        <p:nvPicPr>
          <p:cNvPr id="370" name="Google Shape;370;p24"/>
          <p:cNvPicPr preferRelativeResize="0"/>
          <p:nvPr/>
        </p:nvPicPr>
        <p:blipFill rotWithShape="1">
          <a:blip r:embed="rId6">
            <a:alphaModFix/>
          </a:blip>
          <a:srcRect/>
          <a:stretch/>
        </p:blipFill>
        <p:spPr>
          <a:xfrm>
            <a:off x="7375808" y="340208"/>
            <a:ext cx="2111426" cy="2618823"/>
          </a:xfrm>
          <a:prstGeom prst="rect">
            <a:avLst/>
          </a:prstGeom>
          <a:noFill/>
          <a:ln>
            <a:noFill/>
          </a:ln>
        </p:spPr>
      </p:pic>
      <p:pic>
        <p:nvPicPr>
          <p:cNvPr id="371" name="Google Shape;371;p24" descr="Barbara Eden and Larry Hagman of 'I Dream of Jeannie'"/>
          <p:cNvPicPr preferRelativeResize="0"/>
          <p:nvPr/>
        </p:nvPicPr>
        <p:blipFill rotWithShape="1">
          <a:blip r:embed="rId7">
            <a:alphaModFix/>
          </a:blip>
          <a:srcRect t="4929"/>
          <a:stretch/>
        </p:blipFill>
        <p:spPr>
          <a:xfrm>
            <a:off x="9766210" y="3469969"/>
            <a:ext cx="2116321" cy="2618822"/>
          </a:xfrm>
          <a:prstGeom prst="rect">
            <a:avLst/>
          </a:prstGeom>
          <a:noFill/>
          <a:ln>
            <a:noFill/>
          </a:ln>
        </p:spPr>
      </p:pic>
      <p:pic>
        <p:nvPicPr>
          <p:cNvPr id="372" name="Google Shape;372;p24"/>
          <p:cNvPicPr preferRelativeResize="0"/>
          <p:nvPr/>
        </p:nvPicPr>
        <p:blipFill rotWithShape="1">
          <a:blip r:embed="rId8">
            <a:alphaModFix/>
          </a:blip>
          <a:srcRect b="5082"/>
          <a:stretch/>
        </p:blipFill>
        <p:spPr>
          <a:xfrm>
            <a:off x="7372093" y="3474554"/>
            <a:ext cx="2115410" cy="2614237"/>
          </a:xfrm>
          <a:prstGeom prst="rect">
            <a:avLst/>
          </a:prstGeom>
          <a:noFill/>
          <a:ln>
            <a:noFill/>
          </a:ln>
        </p:spPr>
      </p:pic>
      <p:sp>
        <p:nvSpPr>
          <p:cNvPr id="373" name="Google Shape;373;p24"/>
          <p:cNvSpPr txBox="1"/>
          <p:nvPr/>
        </p:nvSpPr>
        <p:spPr>
          <a:xfrm>
            <a:off x="7092477" y="2984592"/>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The Donna Reed Show </a:t>
            </a:r>
            <a:r>
              <a:rPr lang="fr-FR" sz="1050">
                <a:solidFill>
                  <a:srgbClr val="7F7F7F"/>
                </a:solidFill>
                <a:latin typeface="Palatino"/>
                <a:ea typeface="Palatino"/>
                <a:cs typeface="Palatino"/>
                <a:sym typeface="Palatino"/>
              </a:rPr>
              <a:t>(ABC; 1958–1966)</a:t>
            </a:r>
            <a:endParaRPr/>
          </a:p>
        </p:txBody>
      </p:sp>
      <p:sp>
        <p:nvSpPr>
          <p:cNvPr id="374" name="Google Shape;374;p24"/>
          <p:cNvSpPr txBox="1"/>
          <p:nvPr/>
        </p:nvSpPr>
        <p:spPr>
          <a:xfrm>
            <a:off x="4683275"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My Living Doll </a:t>
            </a:r>
            <a:r>
              <a:rPr lang="fr-FR" sz="1050">
                <a:solidFill>
                  <a:srgbClr val="7F7F7F"/>
                </a:solidFill>
                <a:latin typeface="Palatino"/>
                <a:ea typeface="Palatino"/>
                <a:cs typeface="Palatino"/>
                <a:sym typeface="Palatino"/>
              </a:rPr>
              <a:t>(CBS; 1964–1965)</a:t>
            </a:r>
            <a:endParaRPr/>
          </a:p>
        </p:txBody>
      </p:sp>
      <p:sp>
        <p:nvSpPr>
          <p:cNvPr id="375" name="Google Shape;375;p24"/>
          <p:cNvSpPr txBox="1"/>
          <p:nvPr/>
        </p:nvSpPr>
        <p:spPr>
          <a:xfrm>
            <a:off x="4695096" y="2995125"/>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I Love Lucy </a:t>
            </a:r>
            <a:r>
              <a:rPr lang="fr-FR" sz="1050">
                <a:solidFill>
                  <a:srgbClr val="7F7F7F"/>
                </a:solidFill>
                <a:latin typeface="Palatino"/>
                <a:ea typeface="Palatino"/>
                <a:cs typeface="Palatino"/>
                <a:sym typeface="Palatino"/>
              </a:rPr>
              <a:t>(CBS; 1951–1957)</a:t>
            </a:r>
            <a:endParaRPr/>
          </a:p>
        </p:txBody>
      </p:sp>
      <p:sp>
        <p:nvSpPr>
          <p:cNvPr id="376" name="Google Shape;376;p24"/>
          <p:cNvSpPr txBox="1"/>
          <p:nvPr/>
        </p:nvSpPr>
        <p:spPr>
          <a:xfrm>
            <a:off x="9517357"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I Dream of Jeannie </a:t>
            </a:r>
            <a:r>
              <a:rPr lang="fr-FR" sz="1050">
                <a:solidFill>
                  <a:srgbClr val="7F7F7F"/>
                </a:solidFill>
                <a:latin typeface="Palatino"/>
                <a:ea typeface="Palatino"/>
                <a:cs typeface="Palatino"/>
                <a:sym typeface="Palatino"/>
              </a:rPr>
              <a:t>(NBC; 1965–1970)</a:t>
            </a:r>
            <a:endParaRPr/>
          </a:p>
        </p:txBody>
      </p:sp>
      <p:sp>
        <p:nvSpPr>
          <p:cNvPr id="377" name="Google Shape;377;p24"/>
          <p:cNvSpPr txBox="1"/>
          <p:nvPr/>
        </p:nvSpPr>
        <p:spPr>
          <a:xfrm>
            <a:off x="7100316"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(ABC; 1964–1972)</a:t>
            </a:r>
            <a:endParaRPr/>
          </a:p>
        </p:txBody>
      </p:sp>
      <p:pic>
        <p:nvPicPr>
          <p:cNvPr id="378" name="Google Shape;378;p24"/>
          <p:cNvPicPr preferRelativeResize="0"/>
          <p:nvPr/>
        </p:nvPicPr>
        <p:blipFill rotWithShape="1">
          <a:blip r:embed="rId9">
            <a:alphaModFix/>
          </a:blip>
          <a:srcRect l="26102" t="8214" r="19034" b="7812"/>
          <a:stretch/>
        </p:blipFill>
        <p:spPr>
          <a:xfrm>
            <a:off x="9767120" y="318734"/>
            <a:ext cx="2115411" cy="2618822"/>
          </a:xfrm>
          <a:prstGeom prst="rect">
            <a:avLst/>
          </a:prstGeom>
          <a:noFill/>
          <a:ln>
            <a:noFill/>
          </a:ln>
        </p:spPr>
      </p:pic>
      <p:sp>
        <p:nvSpPr>
          <p:cNvPr id="379" name="Google Shape;379;p24"/>
          <p:cNvSpPr txBox="1"/>
          <p:nvPr/>
        </p:nvSpPr>
        <p:spPr>
          <a:xfrm>
            <a:off x="9487234" y="2978687"/>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Dick Van Dyke Show </a:t>
            </a:r>
            <a:r>
              <a:rPr lang="fr-FR" sz="1050">
                <a:solidFill>
                  <a:srgbClr val="7F7F7F"/>
                </a:solidFill>
                <a:latin typeface="Palatino"/>
                <a:ea typeface="Palatino"/>
                <a:cs typeface="Palatino"/>
                <a:sym typeface="Palatino"/>
              </a:rPr>
              <a:t>(CBS; 1961–1966)</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85" name="Google Shape;385;p2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04 – Popular Culture | </a:t>
            </a:r>
            <a:r>
              <a:rPr lang="en-US" sz="1200" b="1" dirty="0">
                <a:solidFill>
                  <a:srgbClr val="595959"/>
                </a:solidFill>
                <a:latin typeface="Courier"/>
                <a:ea typeface="Courier"/>
                <a:cs typeface="Courier"/>
                <a:sym typeface="Courier"/>
              </a:rPr>
              <a:t>Data</a:t>
            </a:r>
            <a:endParaRPr lang="en-US" sz="1200" dirty="0">
              <a:solidFill>
                <a:srgbClr val="595959"/>
              </a:solidFill>
              <a:latin typeface="Courier"/>
              <a:ea typeface="Courier"/>
              <a:cs typeface="Courier"/>
              <a:sym typeface="Courier"/>
            </a:endParaRPr>
          </a:p>
        </p:txBody>
      </p:sp>
      <p:sp>
        <p:nvSpPr>
          <p:cNvPr id="386" name="Google Shape;386;p2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Data</a:t>
            </a:r>
            <a:endParaRPr/>
          </a:p>
        </p:txBody>
      </p:sp>
      <p:sp>
        <p:nvSpPr>
          <p:cNvPr id="387" name="Google Shape;387;p25"/>
          <p:cNvSpPr txBox="1"/>
          <p:nvPr/>
        </p:nvSpPr>
        <p:spPr>
          <a:xfrm>
            <a:off x="601830" y="803005"/>
            <a:ext cx="5252434" cy="563231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Extracted</a:t>
            </a:r>
            <a:r>
              <a:rPr lang="fr-FR" sz="1800" dirty="0">
                <a:solidFill>
                  <a:srgbClr val="3F3F3F"/>
                </a:solidFill>
                <a:latin typeface="Palatino"/>
                <a:ea typeface="Palatino"/>
                <a:cs typeface="Palatino"/>
                <a:sym typeface="Palatino"/>
              </a:rPr>
              <a:t> files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every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available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episiode</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using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commerically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produced</a:t>
            </a:r>
            <a:r>
              <a:rPr lang="fr-FR" sz="1800" dirty="0">
                <a:solidFill>
                  <a:srgbClr val="3F3F3F"/>
                </a:solidFill>
                <a:latin typeface="Palatino"/>
                <a:ea typeface="Palatino"/>
                <a:cs typeface="Palatino"/>
                <a:sym typeface="Palatino"/>
              </a:rPr>
              <a:t> DVDs. </a:t>
            </a:r>
            <a:endParaRPr dirty="0"/>
          </a:p>
          <a:p>
            <a:pPr marL="457200" marR="0" lvl="1" indent="0" algn="just" rtl="0">
              <a:spcBef>
                <a:spcPts val="0"/>
              </a:spcBef>
              <a:spcAft>
                <a:spcPts val="0"/>
              </a:spcAft>
              <a:buNone/>
            </a:pPr>
            <a:endParaRPr sz="1800" b="0" i="0" u="none" strike="noStrike" cap="none" dirty="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918</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episodes</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across</a:t>
            </a: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30 </a:t>
            </a:r>
            <a:r>
              <a:rPr lang="fr-FR" sz="1800" b="0" i="0" u="none" strike="noStrike" cap="none" dirty="0" err="1">
                <a:solidFill>
                  <a:srgbClr val="3F3F3F"/>
                </a:solidFill>
                <a:latin typeface="Palatino"/>
                <a:ea typeface="Palatino"/>
                <a:cs typeface="Palatino"/>
                <a:sym typeface="Palatino"/>
              </a:rPr>
              <a:t>seasons</a:t>
            </a:r>
            <a:endParaRPr dirty="0"/>
          </a:p>
          <a:p>
            <a:pPr marL="457200" marR="0" lvl="1" indent="0" algn="just" rtl="0">
              <a:spcBef>
                <a:spcPts val="0"/>
              </a:spcBef>
              <a:spcAft>
                <a:spcPts val="0"/>
              </a:spcAft>
              <a:buNone/>
            </a:pP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28 TB </a:t>
            </a:r>
            <a:r>
              <a:rPr lang="fr-FR" sz="1800" b="0" i="0" u="none" strike="noStrike" cap="none" dirty="0">
                <a:solidFill>
                  <a:srgbClr val="3F3F3F"/>
                </a:solidFill>
                <a:latin typeface="Palatino"/>
                <a:ea typeface="Palatino"/>
                <a:cs typeface="Palatino"/>
                <a:sym typeface="Palatino"/>
              </a:rPr>
              <a:t>of </a:t>
            </a:r>
            <a:r>
              <a:rPr lang="fr-FR" sz="1800" b="0" i="0" u="none" strike="noStrike" cap="none" dirty="0" err="1">
                <a:solidFill>
                  <a:srgbClr val="3F3F3F"/>
                </a:solidFill>
                <a:latin typeface="Palatino"/>
                <a:ea typeface="Palatino"/>
                <a:cs typeface="Palatino"/>
                <a:sym typeface="Palatino"/>
              </a:rPr>
              <a:t>material</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uncompressed</a:t>
            </a:r>
            <a:r>
              <a:rPr lang="fr-FR" sz="1800" b="0" i="0" u="none" strike="noStrike" cap="none" dirty="0">
                <a:solidFill>
                  <a:srgbClr val="3F3F3F"/>
                </a:solidFill>
                <a:latin typeface="Palatino"/>
                <a:ea typeface="Palatino"/>
                <a:cs typeface="Palatino"/>
                <a:sym typeface="Palatino"/>
              </a:rPr>
              <a:t>)</a:t>
            </a:r>
            <a:endParaRPr dirty="0"/>
          </a:p>
          <a:p>
            <a:pPr marL="457200" marR="0" lvl="1" indent="0" algn="just" rtl="0">
              <a:spcBef>
                <a:spcPts val="0"/>
              </a:spcBef>
              <a:spcAft>
                <a:spcPts val="0"/>
              </a:spcAft>
              <a:buNone/>
            </a:pPr>
            <a:r>
              <a:rPr lang="fr-FR" sz="1800" b="0" i="0" u="none" strike="noStrike" cap="none" dirty="0">
                <a:solidFill>
                  <a:srgbClr val="3F3F3F"/>
                </a:solidFill>
                <a:latin typeface="Palatino"/>
                <a:ea typeface="Palatino"/>
                <a:cs typeface="Palatino"/>
                <a:sym typeface="Palatino"/>
              </a:rPr>
              <a:t>– </a:t>
            </a:r>
            <a:r>
              <a:rPr lang="fr-FR" sz="1800" b="1" i="0" u="none" strike="noStrike" cap="none" dirty="0" err="1">
                <a:solidFill>
                  <a:srgbClr val="3F3F3F"/>
                </a:solidFill>
                <a:latin typeface="Palatino"/>
                <a:ea typeface="Palatino"/>
                <a:cs typeface="Palatino"/>
                <a:sym typeface="Palatino"/>
              </a:rPr>
              <a:t>video</a:t>
            </a: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audio</a:t>
            </a:r>
            <a:r>
              <a:rPr lang="fr-FR" sz="1800" b="0" i="0" u="none" strike="noStrike" cap="none" dirty="0">
                <a:solidFill>
                  <a:srgbClr val="3F3F3F"/>
                </a:solidFill>
                <a:latin typeface="Palatino"/>
                <a:ea typeface="Palatino"/>
                <a:cs typeface="Palatino"/>
                <a:sym typeface="Palatino"/>
              </a:rPr>
              <a:t>, </a:t>
            </a:r>
            <a:r>
              <a:rPr lang="fr-FR" sz="1800" b="1" i="0" u="none" strike="noStrike" cap="none" dirty="0" err="1">
                <a:solidFill>
                  <a:srgbClr val="3F3F3F"/>
                </a:solidFill>
                <a:latin typeface="Palatino"/>
                <a:ea typeface="Palatino"/>
                <a:cs typeface="Palatino"/>
                <a:sym typeface="Palatino"/>
              </a:rPr>
              <a:t>chapter</a:t>
            </a:r>
            <a:r>
              <a:rPr lang="fr-FR" sz="1800" b="1" i="0" u="none" strike="noStrike" cap="none" dirty="0">
                <a:solidFill>
                  <a:srgbClr val="3F3F3F"/>
                </a:solidFill>
                <a:latin typeface="Palatino"/>
                <a:ea typeface="Palatino"/>
                <a:cs typeface="Palatino"/>
                <a:sym typeface="Palatino"/>
              </a:rPr>
              <a:t> breaks</a:t>
            </a:r>
            <a:r>
              <a:rPr lang="fr-FR" sz="1800" b="0" i="0" u="none" strike="noStrike" cap="none" dirty="0">
                <a:solidFill>
                  <a:srgbClr val="3F3F3F"/>
                </a:solidFill>
                <a:latin typeface="Palatino"/>
                <a:ea typeface="Palatino"/>
                <a:cs typeface="Palatino"/>
                <a:sym typeface="Palatino"/>
              </a:rPr>
              <a:t>, and </a:t>
            </a:r>
            <a:r>
              <a:rPr lang="fr-FR" sz="1800" b="1" i="0" u="none" strike="noStrike" cap="none" dirty="0" err="1">
                <a:solidFill>
                  <a:srgbClr val="3F3F3F"/>
                </a:solidFill>
                <a:latin typeface="Palatino"/>
                <a:ea typeface="Palatino"/>
                <a:cs typeface="Palatino"/>
                <a:sym typeface="Palatino"/>
              </a:rPr>
              <a:t>subtitles</a:t>
            </a:r>
            <a:endParaRPr dirty="0"/>
          </a:p>
          <a:p>
            <a:pPr marL="457200" marR="0" lvl="1" indent="0" algn="just" rtl="0">
              <a:spcBef>
                <a:spcPts val="0"/>
              </a:spcBef>
              <a:spcAft>
                <a:spcPts val="0"/>
              </a:spcAft>
              <a:buNone/>
            </a:pPr>
            <a:endParaRPr sz="1800" b="1" i="0" u="none" strike="noStrike" cap="none"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have </a:t>
            </a:r>
            <a:r>
              <a:rPr lang="fr-FR" sz="1800" dirty="0" err="1">
                <a:solidFill>
                  <a:srgbClr val="3F3F3F"/>
                </a:solidFill>
                <a:latin typeface="Palatino"/>
                <a:ea typeface="Palatino"/>
                <a:cs typeface="Palatino"/>
                <a:sym typeface="Palatino"/>
              </a:rPr>
              <a:t>complete</a:t>
            </a:r>
            <a:r>
              <a:rPr lang="fr-FR" sz="1800" dirty="0">
                <a:solidFill>
                  <a:srgbClr val="3F3F3F"/>
                </a:solidFill>
                <a:latin typeface="Palatino"/>
                <a:ea typeface="Palatino"/>
                <a:cs typeface="Palatino"/>
                <a:sym typeface="Palatino"/>
              </a:rPr>
              <a:t> sets for 4 of the shows (</a:t>
            </a:r>
            <a:r>
              <a:rPr lang="fr-FR" sz="1800" i="1" dirty="0">
                <a:solidFill>
                  <a:srgbClr val="3F3F3F"/>
                </a:solidFill>
                <a:latin typeface="Palatino"/>
                <a:ea typeface="Palatino"/>
                <a:cs typeface="Palatino"/>
                <a:sym typeface="Palatino"/>
              </a:rPr>
              <a:t>Lucy</a:t>
            </a:r>
            <a:r>
              <a:rPr lang="fr-FR" sz="1800" dirty="0">
                <a:solidFill>
                  <a:srgbClr val="3F3F3F"/>
                </a:solidFill>
                <a:latin typeface="Palatino"/>
                <a:ea typeface="Palatino"/>
                <a:cs typeface="Palatino"/>
                <a:sym typeface="Palatino"/>
              </a:rPr>
              <a:t>, </a:t>
            </a:r>
            <a:r>
              <a:rPr lang="fr-FR" sz="1800" i="1" dirty="0">
                <a:solidFill>
                  <a:srgbClr val="3F3F3F"/>
                </a:solidFill>
                <a:latin typeface="Palatino"/>
                <a:ea typeface="Palatino"/>
                <a:cs typeface="Palatino"/>
                <a:sym typeface="Palatino"/>
              </a:rPr>
              <a:t>Dick Van Dyke</a:t>
            </a:r>
            <a:r>
              <a:rPr lang="fr-FR" sz="1800" dirty="0">
                <a:solidFill>
                  <a:srgbClr val="3F3F3F"/>
                </a:solidFill>
                <a:latin typeface="Palatino"/>
                <a:ea typeface="Palatino"/>
                <a:cs typeface="Palatino"/>
                <a:sym typeface="Palatino"/>
              </a:rPr>
              <a:t>, </a:t>
            </a:r>
            <a:r>
              <a:rPr lang="fr-FR" sz="1800" i="1" dirty="0" err="1">
                <a:solidFill>
                  <a:srgbClr val="3F3F3F"/>
                </a:solidFill>
                <a:latin typeface="Palatino"/>
                <a:ea typeface="Palatino"/>
                <a:cs typeface="Palatino"/>
                <a:sym typeface="Palatino"/>
              </a:rPr>
              <a:t>Bewitched</a:t>
            </a:r>
            <a:r>
              <a:rPr lang="fr-FR" sz="1800" i="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and, </a:t>
            </a:r>
            <a:r>
              <a:rPr lang="fr-FR" sz="1800" i="1" dirty="0">
                <a:solidFill>
                  <a:srgbClr val="3F3F3F"/>
                </a:solidFill>
                <a:latin typeface="Palatino"/>
                <a:ea typeface="Palatino"/>
                <a:cs typeface="Palatino"/>
                <a:sym typeface="Palatino"/>
              </a:rPr>
              <a:t>Jeannie). </a:t>
            </a:r>
            <a:r>
              <a:rPr lang="fr-FR" sz="1800" dirty="0" err="1">
                <a:solidFill>
                  <a:srgbClr val="3F3F3F"/>
                </a:solidFill>
                <a:latin typeface="Palatino"/>
                <a:ea typeface="Palatino"/>
                <a:cs typeface="Palatino"/>
                <a:sym typeface="Palatino"/>
              </a:rPr>
              <a:t>Only</a:t>
            </a:r>
            <a:r>
              <a:rPr lang="fr-FR" sz="1800" dirty="0">
                <a:solidFill>
                  <a:srgbClr val="3F3F3F"/>
                </a:solidFill>
                <a:latin typeface="Palatino"/>
                <a:ea typeface="Palatino"/>
                <a:cs typeface="Palatino"/>
                <a:sym typeface="Palatino"/>
              </a:rPr>
              <a:t> the first 5 </a:t>
            </a:r>
            <a:r>
              <a:rPr lang="fr-FR" sz="1800" dirty="0" err="1">
                <a:solidFill>
                  <a:srgbClr val="3F3F3F"/>
                </a:solidFill>
                <a:latin typeface="Palatino"/>
                <a:ea typeface="Palatino"/>
                <a:cs typeface="Palatino"/>
                <a:sym typeface="Palatino"/>
              </a:rPr>
              <a:t>seasons</a:t>
            </a:r>
            <a:r>
              <a:rPr lang="fr-FR" sz="1800" dirty="0">
                <a:solidFill>
                  <a:srgbClr val="3F3F3F"/>
                </a:solidFill>
                <a:latin typeface="Palatino"/>
                <a:ea typeface="Palatino"/>
                <a:cs typeface="Palatino"/>
                <a:sym typeface="Palatino"/>
              </a:rPr>
              <a:t> of </a:t>
            </a:r>
            <a:r>
              <a:rPr lang="fr-FR" sz="1800" i="1" dirty="0">
                <a:solidFill>
                  <a:srgbClr val="3F3F3F"/>
                </a:solidFill>
                <a:latin typeface="Palatino"/>
                <a:ea typeface="Palatino"/>
                <a:cs typeface="Palatino"/>
                <a:sym typeface="Palatino"/>
              </a:rPr>
              <a:t>Donna Reed</a:t>
            </a:r>
            <a:r>
              <a:rPr lang="fr-FR" sz="1800" dirty="0">
                <a:solidFill>
                  <a:srgbClr val="3F3F3F"/>
                </a:solidFill>
                <a:latin typeface="Palatino"/>
                <a:ea typeface="Palatino"/>
                <a:cs typeface="Palatino"/>
                <a:sym typeface="Palatino"/>
              </a:rPr>
              <a:t> have been </a:t>
            </a:r>
            <a:r>
              <a:rPr lang="fr-FR" sz="1800" dirty="0" err="1">
                <a:solidFill>
                  <a:srgbClr val="3F3F3F"/>
                </a:solidFill>
                <a:latin typeface="Palatino"/>
                <a:ea typeface="Palatino"/>
                <a:cs typeface="Palatino"/>
                <a:sym typeface="Palatino"/>
              </a:rPr>
              <a:t>released</a:t>
            </a:r>
            <a:r>
              <a:rPr lang="fr-FR" sz="1800" dirty="0">
                <a:solidFill>
                  <a:srgbClr val="3F3F3F"/>
                </a:solidFill>
                <a:latin typeface="Palatino"/>
                <a:ea typeface="Palatino"/>
                <a:cs typeface="Palatino"/>
                <a:sym typeface="Palatino"/>
              </a:rPr>
              <a:t> and all but 10 </a:t>
            </a:r>
            <a:r>
              <a:rPr lang="fr-FR" sz="1800" dirty="0" err="1">
                <a:solidFill>
                  <a:srgbClr val="3F3F3F"/>
                </a:solidFill>
                <a:latin typeface="Palatino"/>
                <a:ea typeface="Palatino"/>
                <a:cs typeface="Palatino"/>
                <a:sym typeface="Palatino"/>
              </a:rPr>
              <a:t>episodes</a:t>
            </a:r>
            <a:r>
              <a:rPr lang="fr-FR" sz="1800" dirty="0">
                <a:solidFill>
                  <a:srgbClr val="3F3F3F"/>
                </a:solidFill>
                <a:latin typeface="Palatino"/>
                <a:ea typeface="Palatino"/>
                <a:cs typeface="Palatino"/>
                <a:sym typeface="Palatino"/>
              </a:rPr>
              <a:t> of </a:t>
            </a:r>
            <a:r>
              <a:rPr lang="fr-FR" sz="1800" i="1" dirty="0" err="1">
                <a:solidFill>
                  <a:srgbClr val="3F3F3F"/>
                </a:solidFill>
                <a:latin typeface="Palatino"/>
                <a:ea typeface="Palatino"/>
                <a:cs typeface="Palatino"/>
                <a:sym typeface="Palatino"/>
              </a:rPr>
              <a:t>My</a:t>
            </a:r>
            <a:r>
              <a:rPr lang="fr-FR" sz="1800" i="1" dirty="0">
                <a:solidFill>
                  <a:srgbClr val="3F3F3F"/>
                </a:solidFill>
                <a:latin typeface="Palatino"/>
                <a:ea typeface="Palatino"/>
                <a:cs typeface="Palatino"/>
                <a:sym typeface="Palatino"/>
              </a:rPr>
              <a:t> Living Doll</a:t>
            </a:r>
            <a:r>
              <a:rPr lang="fr-FR" sz="1800" dirty="0">
                <a:solidFill>
                  <a:srgbClr val="3F3F3F"/>
                </a:solidFill>
                <a:latin typeface="Palatino"/>
                <a:ea typeface="Palatino"/>
                <a:cs typeface="Palatino"/>
                <a:sym typeface="Palatino"/>
              </a:rPr>
              <a:t> have been </a:t>
            </a:r>
            <a:r>
              <a:rPr lang="fr-FR" sz="1800" dirty="0" err="1">
                <a:solidFill>
                  <a:srgbClr val="3F3F3F"/>
                </a:solidFill>
                <a:latin typeface="Palatino"/>
                <a:ea typeface="Palatino"/>
                <a:cs typeface="Palatino"/>
                <a:sym typeface="Palatino"/>
              </a:rPr>
              <a:t>lost</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first </a:t>
            </a:r>
            <a:r>
              <a:rPr lang="fr-FR" sz="1800" dirty="0" err="1">
                <a:solidFill>
                  <a:srgbClr val="3F3F3F"/>
                </a:solidFill>
                <a:latin typeface="Palatino"/>
                <a:ea typeface="Palatino"/>
                <a:cs typeface="Palatino"/>
                <a:sym typeface="Palatino"/>
              </a:rPr>
              <a:t>two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seasons</a:t>
            </a:r>
            <a:r>
              <a:rPr lang="fr-FR" sz="1800" dirty="0">
                <a:solidFill>
                  <a:srgbClr val="3F3F3F"/>
                </a:solidFill>
                <a:latin typeface="Palatino"/>
                <a:ea typeface="Palatino"/>
                <a:cs typeface="Palatino"/>
                <a:sym typeface="Palatino"/>
              </a:rPr>
              <a:t> of </a:t>
            </a:r>
            <a:r>
              <a:rPr lang="fr-FR" sz="1800" i="1" dirty="0" err="1">
                <a:solidFill>
                  <a:srgbClr val="3F3F3F"/>
                </a:solidFill>
                <a:latin typeface="Palatino"/>
                <a:ea typeface="Palatino"/>
                <a:cs typeface="Palatino"/>
                <a:sym typeface="Palatino"/>
              </a:rPr>
              <a:t>Bewitched</a:t>
            </a:r>
            <a:r>
              <a:rPr lang="fr-FR" sz="1800" b="1" i="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and first </a:t>
            </a:r>
            <a:r>
              <a:rPr lang="fr-FR" sz="1800" dirty="0" err="1">
                <a:solidFill>
                  <a:srgbClr val="3F3F3F"/>
                </a:solidFill>
                <a:latin typeface="Palatino"/>
                <a:ea typeface="Palatino"/>
                <a:cs typeface="Palatino"/>
                <a:sym typeface="Palatino"/>
              </a:rPr>
              <a:t>season</a:t>
            </a:r>
            <a:r>
              <a:rPr lang="fr-FR" sz="1800" dirty="0">
                <a:solidFill>
                  <a:srgbClr val="3F3F3F"/>
                </a:solidFill>
                <a:latin typeface="Palatino"/>
                <a:ea typeface="Palatino"/>
                <a:cs typeface="Palatino"/>
                <a:sym typeface="Palatino"/>
              </a:rPr>
              <a:t> of </a:t>
            </a:r>
            <a:r>
              <a:rPr lang="fr-FR" sz="1800" i="1" dirty="0">
                <a:solidFill>
                  <a:srgbClr val="3F3F3F"/>
                </a:solidFill>
                <a:latin typeface="Palatino"/>
                <a:ea typeface="Palatino"/>
                <a:cs typeface="Palatino"/>
                <a:sym typeface="Palatino"/>
              </a:rPr>
              <a:t>Jeannie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were</a:t>
            </a:r>
            <a:r>
              <a:rPr lang="fr-FR" sz="1800" dirty="0">
                <a:solidFill>
                  <a:srgbClr val="3F3F3F"/>
                </a:solidFill>
                <a:latin typeface="Palatino"/>
                <a:ea typeface="Palatino"/>
                <a:cs typeface="Palatino"/>
                <a:sym typeface="Palatino"/>
              </a:rPr>
              <a:t> shot in B&amp;W. </a:t>
            </a:r>
            <a:r>
              <a:rPr lang="fr-FR" sz="1800" dirty="0" err="1">
                <a:solidFill>
                  <a:srgbClr val="3F3F3F"/>
                </a:solidFill>
                <a:latin typeface="Palatino"/>
                <a:ea typeface="Palatino"/>
                <a:cs typeface="Palatino"/>
                <a:sym typeface="Palatino"/>
              </a:rPr>
              <a:t>Using</a:t>
            </a:r>
            <a:r>
              <a:rPr lang="fr-FR" sz="1800" dirty="0">
                <a:solidFill>
                  <a:srgbClr val="3F3F3F"/>
                </a:solidFill>
                <a:latin typeface="Palatino"/>
                <a:ea typeface="Palatino"/>
                <a:cs typeface="Palatino"/>
                <a:sym typeface="Palatino"/>
              </a:rPr>
              <a:t> the </a:t>
            </a:r>
            <a:r>
              <a:rPr lang="fr-FR" sz="1800" b="1" dirty="0" err="1">
                <a:solidFill>
                  <a:srgbClr val="3F3F3F"/>
                </a:solidFill>
                <a:latin typeface="Palatino"/>
                <a:ea typeface="Palatino"/>
                <a:cs typeface="Palatino"/>
                <a:sym typeface="Palatino"/>
              </a:rPr>
              <a:t>colorized</a:t>
            </a:r>
            <a:r>
              <a:rPr lang="fr-FR" sz="1800" dirty="0">
                <a:solidFill>
                  <a:srgbClr val="3F3F3F"/>
                </a:solidFill>
                <a:latin typeface="Palatino"/>
                <a:ea typeface="Palatino"/>
                <a:cs typeface="Palatino"/>
                <a:sym typeface="Palatino"/>
              </a:rPr>
              <a:t> version </a:t>
            </a:r>
            <a:r>
              <a:rPr lang="fr-FR" sz="1800" dirty="0" err="1">
                <a:solidFill>
                  <a:srgbClr val="3F3F3F"/>
                </a:solidFill>
                <a:latin typeface="Palatino"/>
                <a:ea typeface="Palatino"/>
                <a:cs typeface="Palatino"/>
                <a:sym typeface="Palatino"/>
              </a:rPr>
              <a:t>released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commonly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syndicated</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released</a:t>
            </a:r>
            <a:r>
              <a:rPr lang="fr-FR" sz="1800" dirty="0">
                <a:solidFill>
                  <a:srgbClr val="3F3F3F"/>
                </a:solidFill>
                <a:latin typeface="Palatino"/>
                <a:ea typeface="Palatino"/>
                <a:cs typeface="Palatino"/>
                <a:sym typeface="Palatino"/>
              </a:rPr>
              <a:t> on DVD. </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Allowed</a:t>
            </a:r>
            <a:r>
              <a:rPr lang="fr-FR" sz="1800" dirty="0">
                <a:solidFill>
                  <a:srgbClr val="3F3F3F"/>
                </a:solidFill>
                <a:latin typeface="Palatino"/>
                <a:ea typeface="Palatino"/>
                <a:cs typeface="Palatino"/>
                <a:sym typeface="Palatino"/>
              </a:rPr>
              <a:t> exception to </a:t>
            </a:r>
            <a:r>
              <a:rPr lang="fr-FR" sz="1800" b="1" dirty="0">
                <a:solidFill>
                  <a:srgbClr val="3F3F3F"/>
                </a:solidFill>
                <a:latin typeface="Palatino"/>
                <a:ea typeface="Palatino"/>
                <a:cs typeface="Palatino"/>
                <a:sym typeface="Palatino"/>
              </a:rPr>
              <a:t>DMCA § 1201</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Thanks</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work</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Samuelson Law Clinic at UC Berkeley.</a:t>
            </a:r>
            <a:endParaRPr dirty="0"/>
          </a:p>
        </p:txBody>
      </p:sp>
      <p:pic>
        <p:nvPicPr>
          <p:cNvPr id="388" name="Google Shape;388;p25" descr="Bewitched - The Complete Series"/>
          <p:cNvPicPr preferRelativeResize="0"/>
          <p:nvPr/>
        </p:nvPicPr>
        <p:blipFill rotWithShape="1">
          <a:blip r:embed="rId4">
            <a:alphaModFix/>
          </a:blip>
          <a:srcRect/>
          <a:stretch/>
        </p:blipFill>
        <p:spPr>
          <a:xfrm>
            <a:off x="8134535" y="3326333"/>
            <a:ext cx="1878271" cy="2677047"/>
          </a:xfrm>
          <a:prstGeom prst="rect">
            <a:avLst/>
          </a:prstGeom>
          <a:noFill/>
          <a:ln>
            <a:noFill/>
          </a:ln>
        </p:spPr>
      </p:pic>
      <p:pic>
        <p:nvPicPr>
          <p:cNvPr id="389" name="Google Shape;389;p25" descr="I Dream of Jeannie: The Complete Series DVD"/>
          <p:cNvPicPr preferRelativeResize="0"/>
          <p:nvPr/>
        </p:nvPicPr>
        <p:blipFill rotWithShape="1">
          <a:blip r:embed="rId5">
            <a:alphaModFix/>
          </a:blip>
          <a:srcRect/>
          <a:stretch/>
        </p:blipFill>
        <p:spPr>
          <a:xfrm>
            <a:off x="10156866" y="3342942"/>
            <a:ext cx="1869083" cy="2660440"/>
          </a:xfrm>
          <a:prstGeom prst="rect">
            <a:avLst/>
          </a:prstGeom>
          <a:noFill/>
          <a:ln>
            <a:noFill/>
          </a:ln>
        </p:spPr>
      </p:pic>
      <p:pic>
        <p:nvPicPr>
          <p:cNvPr id="390" name="Google Shape;390;p25" descr="The Donna Reed Show: Season 2"/>
          <p:cNvPicPr preferRelativeResize="0"/>
          <p:nvPr/>
        </p:nvPicPr>
        <p:blipFill rotWithShape="1">
          <a:blip r:embed="rId6">
            <a:alphaModFix/>
          </a:blip>
          <a:srcRect/>
          <a:stretch/>
        </p:blipFill>
        <p:spPr>
          <a:xfrm>
            <a:off x="8146056" y="686301"/>
            <a:ext cx="1784940" cy="2519916"/>
          </a:xfrm>
          <a:prstGeom prst="rect">
            <a:avLst/>
          </a:prstGeom>
          <a:noFill/>
          <a:ln>
            <a:noFill/>
          </a:ln>
        </p:spPr>
      </p:pic>
      <p:pic>
        <p:nvPicPr>
          <p:cNvPr id="391" name="Google Shape;391;p25"/>
          <p:cNvPicPr preferRelativeResize="0"/>
          <p:nvPr/>
        </p:nvPicPr>
        <p:blipFill rotWithShape="1">
          <a:blip r:embed="rId7">
            <a:alphaModFix/>
          </a:blip>
          <a:srcRect/>
          <a:stretch/>
        </p:blipFill>
        <p:spPr>
          <a:xfrm>
            <a:off x="6076974" y="686301"/>
            <a:ext cx="1878271" cy="2519916"/>
          </a:xfrm>
          <a:prstGeom prst="rect">
            <a:avLst/>
          </a:prstGeom>
          <a:noFill/>
          <a:ln>
            <a:noFill/>
          </a:ln>
        </p:spPr>
      </p:pic>
      <p:pic>
        <p:nvPicPr>
          <p:cNvPr id="392" name="Google Shape;392;p25"/>
          <p:cNvPicPr preferRelativeResize="0"/>
          <p:nvPr/>
        </p:nvPicPr>
        <p:blipFill rotWithShape="1">
          <a:blip r:embed="rId8">
            <a:alphaModFix/>
          </a:blip>
          <a:srcRect/>
          <a:stretch/>
        </p:blipFill>
        <p:spPr>
          <a:xfrm>
            <a:off x="10121807" y="686301"/>
            <a:ext cx="1900017" cy="2519916"/>
          </a:xfrm>
          <a:prstGeom prst="rect">
            <a:avLst/>
          </a:prstGeom>
          <a:noFill/>
          <a:ln>
            <a:noFill/>
          </a:ln>
        </p:spPr>
      </p:pic>
      <p:pic>
        <p:nvPicPr>
          <p:cNvPr id="393" name="Google Shape;393;p25" descr="My Living Doll: The Official Collection 1 [DVD] [1964] [US Import]"/>
          <p:cNvPicPr preferRelativeResize="0"/>
          <p:nvPr/>
        </p:nvPicPr>
        <p:blipFill rotWithShape="1">
          <a:blip r:embed="rId9">
            <a:alphaModFix/>
          </a:blip>
          <a:srcRect/>
          <a:stretch/>
        </p:blipFill>
        <p:spPr>
          <a:xfrm>
            <a:off x="6076974" y="3342941"/>
            <a:ext cx="1878271" cy="26604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6"/>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 name="Google Shape;400;p26"/>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5. Methods</a:t>
            </a:r>
            <a:endParaRPr/>
          </a:p>
        </p:txBody>
      </p:sp>
      <p:sp>
        <p:nvSpPr>
          <p:cNvPr id="402" name="Google Shape;402;p2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05 – Popular Culture | </a:t>
            </a:r>
            <a:r>
              <a:rPr lang="en-US" sz="1200" b="1" dirty="0">
                <a:solidFill>
                  <a:srgbClr val="D8D8D8"/>
                </a:solidFill>
                <a:latin typeface="Courier"/>
                <a:ea typeface="Courier"/>
                <a:cs typeface="Courier"/>
                <a:sym typeface="Courier"/>
              </a:rPr>
              <a:t>Methods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27"/>
          <p:cNvPicPr preferRelativeResize="0"/>
          <p:nvPr/>
        </p:nvPicPr>
        <p:blipFill rotWithShape="1">
          <a:blip r:embed="rId3">
            <a:alphaModFix amt="79000"/>
          </a:blip>
          <a:srcRect t="14638" b="14493"/>
          <a:stretch/>
        </p:blipFill>
        <p:spPr>
          <a:xfrm>
            <a:off x="6379988" y="681943"/>
            <a:ext cx="5252432" cy="5583564"/>
          </a:xfrm>
          <a:prstGeom prst="rect">
            <a:avLst/>
          </a:prstGeom>
          <a:solidFill>
            <a:schemeClr val="dk1">
              <a:alpha val="19215"/>
            </a:schemeClr>
          </a:solidFill>
          <a:ln>
            <a:noFill/>
          </a:ln>
        </p:spPr>
      </p:pic>
      <p:pic>
        <p:nvPicPr>
          <p:cNvPr id="408" name="Google Shape;408;p27"/>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409" name="Google Shape;409;p2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10" name="Google Shape;410;p27"/>
          <p:cNvSpPr txBox="1"/>
          <p:nvPr/>
        </p:nvSpPr>
        <p:spPr>
          <a:xfrm>
            <a:off x="601830" y="803005"/>
            <a:ext cx="5252434"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p:txBody>
      </p:sp>
      <p:sp>
        <p:nvSpPr>
          <p:cNvPr id="411" name="Google Shape;411;p2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412" name="Google Shape;412;p27"/>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Li, Yanghao, et al. (2021) "Benchmarking Detection Transfer Learning with Vision Transformers." arXiv e-prints: arXiv-2111.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8"/>
          <p:cNvPicPr preferRelativeResize="0"/>
          <p:nvPr/>
        </p:nvPicPr>
        <p:blipFill rotWithShape="1">
          <a:blip r:embed="rId3">
            <a:alphaModFix amt="57000"/>
          </a:blip>
          <a:srcRect t="14638" b="14493"/>
          <a:stretch/>
        </p:blipFill>
        <p:spPr>
          <a:xfrm>
            <a:off x="6379988" y="681943"/>
            <a:ext cx="5252432" cy="5583564"/>
          </a:xfrm>
          <a:prstGeom prst="rect">
            <a:avLst/>
          </a:prstGeom>
          <a:solidFill>
            <a:schemeClr val="dk1">
              <a:alpha val="19215"/>
            </a:schemeClr>
          </a:solidFill>
          <a:ln>
            <a:noFill/>
          </a:ln>
        </p:spPr>
      </p:pic>
      <p:pic>
        <p:nvPicPr>
          <p:cNvPr id="419" name="Google Shape;419;p28"/>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420" name="Google Shape;420;p2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21" name="Google Shape;421;p28"/>
          <p:cNvSpPr txBox="1"/>
          <p:nvPr/>
        </p:nvSpPr>
        <p:spPr>
          <a:xfrm>
            <a:off x="601830" y="803005"/>
            <a:ext cx="5252434"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p:txBody>
      </p:sp>
      <p:sp>
        <p:nvSpPr>
          <p:cNvPr id="422" name="Google Shape;422;p2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423" name="Google Shape;423;p28"/>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Li, Yanghao, et al. (2021) "Benchmarking Detection Transfer Learning with Vision Transformers." arXiv e-prints: arXiv-2111.</a:t>
            </a:r>
            <a:endParaRPr/>
          </a:p>
        </p:txBody>
      </p:sp>
      <p:sp>
        <p:nvSpPr>
          <p:cNvPr id="424" name="Google Shape;424;p28"/>
          <p:cNvSpPr/>
          <p:nvPr/>
        </p:nvSpPr>
        <p:spPr>
          <a:xfrm>
            <a:off x="10110599" y="2349581"/>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28"/>
          <p:cNvSpPr/>
          <p:nvPr/>
        </p:nvSpPr>
        <p:spPr>
          <a:xfrm>
            <a:off x="7112295" y="4599138"/>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28"/>
          <p:cNvSpPr/>
          <p:nvPr/>
        </p:nvSpPr>
        <p:spPr>
          <a:xfrm>
            <a:off x="10087739" y="5151783"/>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28"/>
          <p:cNvSpPr/>
          <p:nvPr/>
        </p:nvSpPr>
        <p:spPr>
          <a:xfrm>
            <a:off x="10866304" y="5702924"/>
            <a:ext cx="45719" cy="55264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28"/>
          <p:cNvSpPr/>
          <p:nvPr/>
        </p:nvSpPr>
        <p:spPr>
          <a:xfrm rot="5400000">
            <a:off x="8255231" y="1036921"/>
            <a:ext cx="45719" cy="377633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28"/>
          <p:cNvSpPr/>
          <p:nvPr/>
        </p:nvSpPr>
        <p:spPr>
          <a:xfrm rot="5400000">
            <a:off x="9365897" y="2368395"/>
            <a:ext cx="45719" cy="4507207"/>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28"/>
          <p:cNvSpPr/>
          <p:nvPr/>
        </p:nvSpPr>
        <p:spPr>
          <a:xfrm rot="5400000" flipH="1">
            <a:off x="8232894" y="3894025"/>
            <a:ext cx="55655" cy="373061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28"/>
          <p:cNvSpPr/>
          <p:nvPr/>
        </p:nvSpPr>
        <p:spPr>
          <a:xfrm rot="5400000" flipH="1">
            <a:off x="10848651" y="1555873"/>
            <a:ext cx="55655" cy="153176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28"/>
          <p:cNvSpPr/>
          <p:nvPr/>
        </p:nvSpPr>
        <p:spPr>
          <a:xfrm rot="5400000" flipH="1">
            <a:off x="10829251" y="4372365"/>
            <a:ext cx="55655" cy="153176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28"/>
          <p:cNvSpPr/>
          <p:nvPr/>
        </p:nvSpPr>
        <p:spPr>
          <a:xfrm rot="5400000" flipH="1">
            <a:off x="6752214" y="4772442"/>
            <a:ext cx="45719" cy="765881"/>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28"/>
          <p:cNvSpPr/>
          <p:nvPr/>
        </p:nvSpPr>
        <p:spPr>
          <a:xfrm rot="5400000" flipH="1">
            <a:off x="11216803" y="5353927"/>
            <a:ext cx="55656" cy="75665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28"/>
          <p:cNvSpPr/>
          <p:nvPr/>
        </p:nvSpPr>
        <p:spPr>
          <a:xfrm>
            <a:off x="8726559" y="1659400"/>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28"/>
          <p:cNvSpPr txBox="1"/>
          <p:nvPr/>
        </p:nvSpPr>
        <p:spPr>
          <a:xfrm>
            <a:off x="8617683" y="1607585"/>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#1</a:t>
            </a:r>
            <a:endParaRPr/>
          </a:p>
        </p:txBody>
      </p:sp>
      <p:sp>
        <p:nvSpPr>
          <p:cNvPr id="437" name="Google Shape;437;p28"/>
          <p:cNvSpPr/>
          <p:nvPr/>
        </p:nvSpPr>
        <p:spPr>
          <a:xfrm>
            <a:off x="8726559" y="3719168"/>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28"/>
          <p:cNvSpPr txBox="1"/>
          <p:nvPr/>
        </p:nvSpPr>
        <p:spPr>
          <a:xfrm>
            <a:off x="8617683" y="3667353"/>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#2</a:t>
            </a:r>
            <a:endParaRPr/>
          </a:p>
        </p:txBody>
      </p:sp>
      <p:sp>
        <p:nvSpPr>
          <p:cNvPr id="439" name="Google Shape;439;p28"/>
          <p:cNvSpPr/>
          <p:nvPr/>
        </p:nvSpPr>
        <p:spPr>
          <a:xfrm>
            <a:off x="8726559" y="480609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28"/>
          <p:cNvSpPr txBox="1"/>
          <p:nvPr/>
        </p:nvSpPr>
        <p:spPr>
          <a:xfrm>
            <a:off x="8617683" y="475427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#3</a:t>
            </a:r>
            <a:endParaRPr/>
          </a:p>
        </p:txBody>
      </p:sp>
      <p:sp>
        <p:nvSpPr>
          <p:cNvPr id="441" name="Google Shape;441;p28"/>
          <p:cNvSpPr/>
          <p:nvPr/>
        </p:nvSpPr>
        <p:spPr>
          <a:xfrm>
            <a:off x="8729790" y="535044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28"/>
          <p:cNvSpPr txBox="1"/>
          <p:nvPr/>
        </p:nvSpPr>
        <p:spPr>
          <a:xfrm>
            <a:off x="8620914" y="529862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#4</a:t>
            </a:r>
            <a:endParaRPr/>
          </a:p>
        </p:txBody>
      </p:sp>
      <p:sp>
        <p:nvSpPr>
          <p:cNvPr id="443" name="Google Shape;443;p28"/>
          <p:cNvSpPr/>
          <p:nvPr/>
        </p:nvSpPr>
        <p:spPr>
          <a:xfrm>
            <a:off x="10992749" y="5920421"/>
            <a:ext cx="558329" cy="18702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28"/>
          <p:cNvSpPr txBox="1"/>
          <p:nvPr/>
        </p:nvSpPr>
        <p:spPr>
          <a:xfrm>
            <a:off x="10903751" y="5898423"/>
            <a:ext cx="756656"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#6</a:t>
            </a:r>
            <a:endParaRPr/>
          </a:p>
        </p:txBody>
      </p:sp>
      <p:sp>
        <p:nvSpPr>
          <p:cNvPr id="445" name="Google Shape;445;p28"/>
          <p:cNvSpPr/>
          <p:nvPr/>
        </p:nvSpPr>
        <p:spPr>
          <a:xfrm>
            <a:off x="7860557" y="5148836"/>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28"/>
          <p:cNvSpPr/>
          <p:nvPr/>
        </p:nvSpPr>
        <p:spPr>
          <a:xfrm rot="5400000" flipH="1">
            <a:off x="9705823" y="3276298"/>
            <a:ext cx="55655" cy="373061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28"/>
          <p:cNvSpPr/>
          <p:nvPr/>
        </p:nvSpPr>
        <p:spPr>
          <a:xfrm>
            <a:off x="8729790" y="594099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28"/>
          <p:cNvSpPr txBox="1"/>
          <p:nvPr/>
        </p:nvSpPr>
        <p:spPr>
          <a:xfrm>
            <a:off x="8620914" y="588917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2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54" name="Google Shape;454;p2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55" name="Google Shape;455;p29"/>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sz="1800">
              <a:solidFill>
                <a:srgbClr val="3F3F3F"/>
              </a:solidFill>
              <a:latin typeface="Palatino"/>
              <a:ea typeface="Palatino"/>
              <a:cs typeface="Palatino"/>
              <a:sym typeface="Palatino"/>
            </a:endParaRPr>
          </a:p>
        </p:txBody>
      </p:sp>
      <p:sp>
        <p:nvSpPr>
          <p:cNvPr id="456" name="Google Shape;456;p2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57" name="Google Shape;457;p29"/>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58" name="Google Shape;458;p29"/>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Zhang, K., et al. (2016). "Joint face detection and alignment using multitask cascaded convolutional networks." </a:t>
            </a:r>
            <a:r>
              <a:rPr lang="fr-FR" sz="1050" i="1">
                <a:solidFill>
                  <a:srgbClr val="7F7F7F"/>
                </a:solidFill>
                <a:latin typeface="Palatino"/>
                <a:ea typeface="Palatino"/>
                <a:cs typeface="Palatino"/>
                <a:sym typeface="Palatino"/>
              </a:rPr>
              <a:t>IEEE Signal Processing Letters</a:t>
            </a:r>
            <a:r>
              <a:rPr lang="fr-FR" sz="1050">
                <a:solidFill>
                  <a:srgbClr val="7F7F7F"/>
                </a:solidFill>
                <a:latin typeface="Palatino"/>
                <a:ea typeface="Palatino"/>
                <a:cs typeface="Palatino"/>
                <a:sym typeface="Palatino"/>
              </a:rPr>
              <a:t>, 23(10):1499–1503.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3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64" name="Google Shape;464;p3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65" name="Google Shape;465;p30"/>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sz="1800">
              <a:solidFill>
                <a:srgbClr val="3F3F3F"/>
              </a:solidFill>
              <a:latin typeface="Palatino"/>
              <a:ea typeface="Palatino"/>
              <a:cs typeface="Palatino"/>
              <a:sym typeface="Palatino"/>
            </a:endParaRPr>
          </a:p>
        </p:txBody>
      </p:sp>
      <p:sp>
        <p:nvSpPr>
          <p:cNvPr id="466" name="Google Shape;466;p3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67" name="Google Shape;467;p30"/>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68" name="Google Shape;468;p30"/>
          <p:cNvSpPr/>
          <p:nvPr/>
        </p:nvSpPr>
        <p:spPr>
          <a:xfrm>
            <a:off x="7464287" y="2504660"/>
            <a:ext cx="765313" cy="844827"/>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30"/>
          <p:cNvSpPr/>
          <p:nvPr/>
        </p:nvSpPr>
        <p:spPr>
          <a:xfrm>
            <a:off x="9067800" y="1620078"/>
            <a:ext cx="851452" cy="914401"/>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30"/>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Zhang, K., et al. (2016). "Joint face detection and alignment using multitask cascaded convolutional networks." </a:t>
            </a:r>
            <a:r>
              <a:rPr lang="fr-FR" sz="1050" i="1">
                <a:solidFill>
                  <a:srgbClr val="7F7F7F"/>
                </a:solidFill>
                <a:latin typeface="Palatino"/>
                <a:ea typeface="Palatino"/>
                <a:cs typeface="Palatino"/>
                <a:sym typeface="Palatino"/>
              </a:rPr>
              <a:t>IEEE Signal Processing Letters</a:t>
            </a:r>
            <a:r>
              <a:rPr lang="fr-FR" sz="1050">
                <a:solidFill>
                  <a:srgbClr val="7F7F7F"/>
                </a:solidFill>
                <a:latin typeface="Palatino"/>
                <a:ea typeface="Palatino"/>
                <a:cs typeface="Palatino"/>
                <a:sym typeface="Palatino"/>
              </a:rPr>
              <a:t>, 23(10):1499–1503.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3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76" name="Google Shape;476;p3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77" name="Google Shape;477;p31"/>
          <p:cNvSpPr txBox="1"/>
          <p:nvPr/>
        </p:nvSpPr>
        <p:spPr>
          <a:xfrm>
            <a:off x="601830" y="803005"/>
            <a:ext cx="5252434"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p:txBody>
      </p:sp>
      <p:sp>
        <p:nvSpPr>
          <p:cNvPr id="478" name="Google Shape;478;p3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79" name="Google Shape;479;p31"/>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80" name="Google Shape;480;p31"/>
          <p:cNvSpPr/>
          <p:nvPr/>
        </p:nvSpPr>
        <p:spPr>
          <a:xfrm>
            <a:off x="7464287" y="2504660"/>
            <a:ext cx="765313" cy="844827"/>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31"/>
          <p:cNvSpPr/>
          <p:nvPr/>
        </p:nvSpPr>
        <p:spPr>
          <a:xfrm>
            <a:off x="9067800" y="1620078"/>
            <a:ext cx="851452" cy="914401"/>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31"/>
          <p:cNvSpPr/>
          <p:nvPr/>
        </p:nvSpPr>
        <p:spPr>
          <a:xfrm>
            <a:off x="7384775" y="3366035"/>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31"/>
          <p:cNvSpPr txBox="1"/>
          <p:nvPr/>
        </p:nvSpPr>
        <p:spPr>
          <a:xfrm>
            <a:off x="7305261" y="3314220"/>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Samantha (.72)</a:t>
            </a:r>
            <a:endParaRPr/>
          </a:p>
        </p:txBody>
      </p:sp>
      <p:sp>
        <p:nvSpPr>
          <p:cNvPr id="484" name="Google Shape;484;p31"/>
          <p:cNvSpPr/>
          <p:nvPr/>
        </p:nvSpPr>
        <p:spPr>
          <a:xfrm>
            <a:off x="9037984" y="2584158"/>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31"/>
          <p:cNvSpPr txBox="1"/>
          <p:nvPr/>
        </p:nvSpPr>
        <p:spPr>
          <a:xfrm>
            <a:off x="8958470" y="2532343"/>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Darrin (.63)</a:t>
            </a:r>
            <a:endParaRPr/>
          </a:p>
        </p:txBody>
      </p:sp>
      <p:sp>
        <p:nvSpPr>
          <p:cNvPr id="486" name="Google Shape;486;p31"/>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Cao, Qiong, et al. (2018). "Vggface2: A dataset for recognising faces across pose and age." </a:t>
            </a:r>
            <a:r>
              <a:rPr lang="fr-FR" sz="1050" i="1">
                <a:solidFill>
                  <a:srgbClr val="7F7F7F"/>
                </a:solidFill>
                <a:latin typeface="Palatino"/>
                <a:ea typeface="Palatino"/>
                <a:cs typeface="Palatino"/>
                <a:sym typeface="Palatino"/>
              </a:rPr>
              <a:t>13th IEEE international conference on automatic face &amp; gesture recognition</a:t>
            </a:r>
            <a:r>
              <a:rPr lang="fr-FR" sz="1050">
                <a:solidFill>
                  <a:srgbClr val="7F7F7F"/>
                </a:solidFill>
                <a:latin typeface="Palatino"/>
                <a:ea typeface="Palatino"/>
                <a:cs typeface="Palatino"/>
                <a:sym typeface="Palatino"/>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3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92" name="Google Shape;492;p3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93" name="Google Shape;493;p32"/>
          <p:cNvSpPr txBox="1"/>
          <p:nvPr/>
        </p:nvSpPr>
        <p:spPr>
          <a:xfrm>
            <a:off x="601830" y="803005"/>
            <a:ext cx="5252434"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p:txBody>
      </p:sp>
      <p:sp>
        <p:nvSpPr>
          <p:cNvPr id="494" name="Google Shape;494;p3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95" name="Google Shape;495;p32"/>
          <p:cNvPicPr preferRelativeResize="0"/>
          <p:nvPr/>
        </p:nvPicPr>
        <p:blipFill rotWithShape="1">
          <a:blip r:embed="rId4">
            <a:alphaModFix/>
          </a:blip>
          <a:srcRect/>
          <a:stretch/>
        </p:blipFill>
        <p:spPr>
          <a:xfrm>
            <a:off x="6337738" y="801864"/>
            <a:ext cx="5325100" cy="4078800"/>
          </a:xfrm>
          <a:prstGeom prst="rect">
            <a:avLst/>
          </a:prstGeom>
          <a:noFill/>
          <a:ln>
            <a:noFill/>
          </a:ln>
        </p:spPr>
      </p:pic>
      <p:sp>
        <p:nvSpPr>
          <p:cNvPr id="496" name="Google Shape;496;p32"/>
          <p:cNvSpPr/>
          <p:nvPr/>
        </p:nvSpPr>
        <p:spPr>
          <a:xfrm>
            <a:off x="6689036" y="1997925"/>
            <a:ext cx="2405268" cy="2885716"/>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32"/>
          <p:cNvSpPr/>
          <p:nvPr/>
        </p:nvSpPr>
        <p:spPr>
          <a:xfrm>
            <a:off x="8905941" y="1206805"/>
            <a:ext cx="2484302" cy="3676835"/>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32"/>
          <p:cNvSpPr/>
          <p:nvPr/>
        </p:nvSpPr>
        <p:spPr>
          <a:xfrm>
            <a:off x="6689516" y="1788130"/>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32"/>
          <p:cNvSpPr txBox="1"/>
          <p:nvPr/>
        </p:nvSpPr>
        <p:spPr>
          <a:xfrm>
            <a:off x="6610002" y="1736315"/>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person (0.985)</a:t>
            </a:r>
            <a:endParaRPr/>
          </a:p>
        </p:txBody>
      </p:sp>
      <p:sp>
        <p:nvSpPr>
          <p:cNvPr id="500" name="Google Shape;500;p32"/>
          <p:cNvSpPr/>
          <p:nvPr/>
        </p:nvSpPr>
        <p:spPr>
          <a:xfrm>
            <a:off x="8915855" y="1003778"/>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32"/>
          <p:cNvSpPr txBox="1"/>
          <p:nvPr/>
        </p:nvSpPr>
        <p:spPr>
          <a:xfrm>
            <a:off x="8836341" y="951963"/>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person (.992)</a:t>
            </a:r>
            <a:endParaRPr/>
          </a:p>
        </p:txBody>
      </p:sp>
      <p:sp>
        <p:nvSpPr>
          <p:cNvPr id="502" name="Google Shape;502;p32"/>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Ren, Shaoqing, et al. (2015) "Faster R-CNN: Towards real-time object detection with region proposal networks." </a:t>
            </a:r>
            <a:r>
              <a:rPr lang="fr-FR" sz="1050" i="1">
                <a:solidFill>
                  <a:srgbClr val="7F7F7F"/>
                </a:solidFill>
                <a:latin typeface="Palatino"/>
                <a:ea typeface="Palatino"/>
                <a:cs typeface="Palatino"/>
                <a:sym typeface="Palatino"/>
              </a:rPr>
              <a:t>Advances in Neural Information Processing Systems </a:t>
            </a:r>
            <a:r>
              <a:rPr lang="fr-FR" sz="1050">
                <a:solidFill>
                  <a:srgbClr val="7F7F7F"/>
                </a:solidFill>
                <a:latin typeface="Palatino"/>
                <a:ea typeface="Palatino"/>
                <a:cs typeface="Palatino"/>
                <a:sym typeface="Palatino"/>
              </a:rPr>
              <a:t>28(2).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noProof="0" dirty="0">
                <a:solidFill>
                  <a:srgbClr val="3F3F3F"/>
                </a:solidFill>
                <a:latin typeface="Calibri"/>
                <a:ea typeface="Calibri"/>
                <a:cs typeface="Calibri"/>
                <a:sym typeface="Calibri"/>
              </a:rPr>
              <a:t>Distant Viewing Lab</a:t>
            </a:r>
            <a:endParaRPr lang="en-US" noProof="0" dirty="0"/>
          </a:p>
        </p:txBody>
      </p:sp>
      <p:sp>
        <p:nvSpPr>
          <p:cNvPr id="118" name="Google Shape;118;p4"/>
          <p:cNvSpPr txBox="1"/>
          <p:nvPr/>
        </p:nvSpPr>
        <p:spPr>
          <a:xfrm>
            <a:off x="518986" y="1079852"/>
            <a:ext cx="4231687"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noProof="0" dirty="0">
                <a:solidFill>
                  <a:srgbClr val="3F3F3F"/>
                </a:solidFill>
                <a:latin typeface="Palatino"/>
                <a:ea typeface="Palatino"/>
                <a:cs typeface="Palatino"/>
                <a:sym typeface="Palatino"/>
              </a:rPr>
              <a:t>The </a:t>
            </a:r>
            <a:r>
              <a:rPr lang="en-US" sz="1800" b="1" noProof="0" dirty="0">
                <a:solidFill>
                  <a:srgbClr val="3F3F3F"/>
                </a:solidFill>
                <a:latin typeface="Palatino"/>
                <a:ea typeface="Palatino"/>
                <a:cs typeface="Palatino"/>
                <a:sym typeface="Palatino"/>
              </a:rPr>
              <a:t>Distant Viewing Lab </a:t>
            </a:r>
            <a:r>
              <a:rPr lang="en-US" sz="1800" noProof="0" dirty="0">
                <a:solidFill>
                  <a:srgbClr val="3F3F3F"/>
                </a:solidFill>
                <a:latin typeface="Palatino"/>
                <a:ea typeface="Palatino"/>
                <a:cs typeface="Palatino"/>
                <a:sym typeface="Palatino"/>
              </a:rPr>
              <a:t>uses and develops computational techniques to analyze visual culture on a large scale.</a:t>
            </a:r>
            <a:endParaRPr lang="en-US" noProof="0" dirty="0"/>
          </a:p>
          <a:p>
            <a:pPr marL="0" marR="0" lvl="0" indent="0" algn="just" rtl="0">
              <a:spcBef>
                <a:spcPts val="0"/>
              </a:spcBef>
              <a:spcAft>
                <a:spcPts val="0"/>
              </a:spcAft>
              <a:buNone/>
            </a:pPr>
            <a:endParaRPr lang="en-US" sz="1800" noProof="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en-US" sz="1800" noProof="0" dirty="0">
                <a:solidFill>
                  <a:srgbClr val="3F3F3F"/>
                </a:solidFill>
                <a:latin typeface="Palatino"/>
                <a:ea typeface="Palatino"/>
                <a:cs typeface="Palatino"/>
                <a:sym typeface="Palatino"/>
              </a:rPr>
              <a:t>We develop </a:t>
            </a:r>
            <a:r>
              <a:rPr lang="en-US" sz="1800" b="1" noProof="0" dirty="0">
                <a:solidFill>
                  <a:srgbClr val="3F3F3F"/>
                </a:solidFill>
                <a:latin typeface="Palatino"/>
                <a:ea typeface="Palatino"/>
                <a:cs typeface="Palatino"/>
                <a:sym typeface="Palatino"/>
              </a:rPr>
              <a:t>tools</a:t>
            </a:r>
            <a:r>
              <a:rPr lang="en-US" sz="1800" noProof="0" dirty="0">
                <a:solidFill>
                  <a:srgbClr val="3F3F3F"/>
                </a:solidFill>
                <a:latin typeface="Palatino"/>
                <a:ea typeface="Palatino"/>
                <a:cs typeface="Palatino"/>
                <a:sym typeface="Palatino"/>
              </a:rPr>
              <a:t>, </a:t>
            </a:r>
            <a:r>
              <a:rPr lang="en-US" sz="1800" b="1" noProof="0" dirty="0">
                <a:solidFill>
                  <a:srgbClr val="3F3F3F"/>
                </a:solidFill>
                <a:latin typeface="Palatino"/>
                <a:ea typeface="Palatino"/>
                <a:cs typeface="Palatino"/>
                <a:sym typeface="Palatino"/>
              </a:rPr>
              <a:t>methods</a:t>
            </a:r>
            <a:r>
              <a:rPr lang="en-US" sz="1800" noProof="0" dirty="0">
                <a:solidFill>
                  <a:srgbClr val="3F3F3F"/>
                </a:solidFill>
                <a:latin typeface="Palatino"/>
                <a:ea typeface="Palatino"/>
                <a:cs typeface="Palatino"/>
                <a:sym typeface="Palatino"/>
              </a:rPr>
              <a:t>, and </a:t>
            </a:r>
            <a:r>
              <a:rPr lang="en-US" sz="1800" b="1" noProof="0" dirty="0">
                <a:solidFill>
                  <a:srgbClr val="3F3F3F"/>
                </a:solidFill>
                <a:latin typeface="Palatino"/>
                <a:ea typeface="Palatino"/>
                <a:cs typeface="Palatino"/>
                <a:sym typeface="Palatino"/>
              </a:rPr>
              <a:t>datasets</a:t>
            </a:r>
            <a:r>
              <a:rPr lang="en-US" sz="1800" noProof="0" dirty="0">
                <a:solidFill>
                  <a:srgbClr val="3F3F3F"/>
                </a:solidFill>
                <a:latin typeface="Palatino"/>
                <a:ea typeface="Palatino"/>
                <a:cs typeface="Palatino"/>
                <a:sym typeface="Palatino"/>
              </a:rPr>
              <a:t> that can be re-used by other researchers. The lab engages closely with critical cultural and data studies, aiming to make explicit the interpretive act of algorithmic logic.</a:t>
            </a:r>
            <a:endParaRPr lang="en-US" noProof="0" dirty="0"/>
          </a:p>
        </p:txBody>
      </p:sp>
      <p:pic>
        <p:nvPicPr>
          <p:cNvPr id="119" name="Google Shape;119;p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120" name="Google Shape;120;p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01 – Popular Culture | </a:t>
            </a:r>
            <a:r>
              <a:rPr lang="en-US" sz="1200" b="1" dirty="0">
                <a:solidFill>
                  <a:srgbClr val="595959"/>
                </a:solidFill>
                <a:latin typeface="Courier"/>
                <a:ea typeface="Courier"/>
                <a:cs typeface="Courier"/>
                <a:sym typeface="Courier"/>
              </a:rPr>
              <a:t>Introduction</a:t>
            </a:r>
            <a:endParaRPr lang="en-US" sz="1200" dirty="0">
              <a:solidFill>
                <a:srgbClr val="595959"/>
              </a:solidFill>
              <a:latin typeface="Courier"/>
              <a:ea typeface="Courier"/>
              <a:cs typeface="Courier"/>
              <a:sym typeface="Courier"/>
            </a:endParaRPr>
          </a:p>
        </p:txBody>
      </p:sp>
      <p:pic>
        <p:nvPicPr>
          <p:cNvPr id="121" name="Google Shape;121;p4" descr="A logo with a eagle and a trash can&#10;&#10;Description automatically generated"/>
          <p:cNvPicPr preferRelativeResize="0"/>
          <p:nvPr/>
        </p:nvPicPr>
        <p:blipFill rotWithShape="1">
          <a:blip r:embed="rId4">
            <a:alphaModFix/>
          </a:blip>
          <a:srcRect/>
          <a:stretch/>
        </p:blipFill>
        <p:spPr>
          <a:xfrm>
            <a:off x="5419602" y="5315911"/>
            <a:ext cx="5824870" cy="1067808"/>
          </a:xfrm>
          <a:prstGeom prst="rect">
            <a:avLst/>
          </a:prstGeom>
          <a:noFill/>
          <a:ln>
            <a:noFill/>
          </a:ln>
        </p:spPr>
      </p:pic>
      <p:sp>
        <p:nvSpPr>
          <p:cNvPr id="123" name="Google Shape;123;p4"/>
          <p:cNvSpPr txBox="1"/>
          <p:nvPr/>
        </p:nvSpPr>
        <p:spPr>
          <a:xfrm>
            <a:off x="484514" y="4527683"/>
            <a:ext cx="405159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noProof="0" dirty="0">
                <a:solidFill>
                  <a:srgbClr val="BF4F14"/>
                </a:solidFill>
                <a:latin typeface="Palatino"/>
                <a:ea typeface="Palatino"/>
                <a:cs typeface="Palatino"/>
                <a:sym typeface="Palatino"/>
              </a:rPr>
              <a:t>https://</a:t>
            </a:r>
            <a:r>
              <a:rPr lang="en-US" sz="2400" b="1" noProof="0" dirty="0" err="1">
                <a:solidFill>
                  <a:srgbClr val="BF4F14"/>
                </a:solidFill>
                <a:latin typeface="Palatino"/>
                <a:ea typeface="Palatino"/>
                <a:cs typeface="Palatino"/>
                <a:sym typeface="Palatino"/>
              </a:rPr>
              <a:t>distantviewing.org</a:t>
            </a:r>
            <a:endParaRPr lang="en-US" noProof="0" dirty="0"/>
          </a:p>
        </p:txBody>
      </p:sp>
      <p:sp>
        <p:nvSpPr>
          <p:cNvPr id="124" name="Google Shape;124;p4"/>
          <p:cNvSpPr txBox="1"/>
          <p:nvPr/>
        </p:nvSpPr>
        <p:spPr>
          <a:xfrm>
            <a:off x="6171109" y="4978944"/>
            <a:ext cx="52310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noProof="0" dirty="0">
                <a:solidFill>
                  <a:srgbClr val="A5A5A5"/>
                </a:solidFill>
                <a:latin typeface="Palatino"/>
                <a:ea typeface="Palatino"/>
                <a:cs typeface="Palatino"/>
                <a:sym typeface="Palatino"/>
              </a:rPr>
              <a:t>Generously supported through funding from:</a:t>
            </a:r>
            <a:endParaRPr lang="en-US" noProof="0" dirty="0"/>
          </a:p>
        </p:txBody>
      </p:sp>
      <p:pic>
        <p:nvPicPr>
          <p:cNvPr id="3" name="Picture 2" descr="A screenshot of a phone&#10;&#10;AI-generated content may be incorrect.">
            <a:extLst>
              <a:ext uri="{FF2B5EF4-FFF2-40B4-BE49-F238E27FC236}">
                <a16:creationId xmlns:a16="http://schemas.microsoft.com/office/drawing/2014/main" id="{C41B4AEE-A5EC-5496-6D28-C3A34542F9F3}"/>
              </a:ext>
            </a:extLst>
          </p:cNvPr>
          <p:cNvPicPr>
            <a:picLocks noChangeAspect="1"/>
          </p:cNvPicPr>
          <p:nvPr/>
        </p:nvPicPr>
        <p:blipFill>
          <a:blip r:embed="rId5"/>
          <a:srcRect b="70435"/>
          <a:stretch/>
        </p:blipFill>
        <p:spPr>
          <a:xfrm>
            <a:off x="5081109" y="0"/>
            <a:ext cx="6501859" cy="2027583"/>
          </a:xfrm>
          <a:prstGeom prst="rect">
            <a:avLst/>
          </a:prstGeom>
        </p:spPr>
      </p:pic>
      <p:pic>
        <p:nvPicPr>
          <p:cNvPr id="4" name="Picture 3" descr="A screenshot of a phone&#10;&#10;AI-generated content may be incorrect.">
            <a:extLst>
              <a:ext uri="{FF2B5EF4-FFF2-40B4-BE49-F238E27FC236}">
                <a16:creationId xmlns:a16="http://schemas.microsoft.com/office/drawing/2014/main" id="{A0128C2D-1D75-114F-8775-3303233ED250}"/>
              </a:ext>
            </a:extLst>
          </p:cNvPr>
          <p:cNvPicPr>
            <a:picLocks noChangeAspect="1"/>
          </p:cNvPicPr>
          <p:nvPr/>
        </p:nvPicPr>
        <p:blipFill>
          <a:blip r:embed="rId5"/>
          <a:srcRect t="51966"/>
          <a:stretch/>
        </p:blipFill>
        <p:spPr>
          <a:xfrm>
            <a:off x="5081108" y="2021716"/>
            <a:ext cx="6501859" cy="32941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08" name="Google Shape;508;p3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509" name="Google Shape;509;p33"/>
          <p:cNvSpPr txBox="1"/>
          <p:nvPr/>
        </p:nvSpPr>
        <p:spPr>
          <a:xfrm>
            <a:off x="601830" y="803005"/>
            <a:ext cx="5252434"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detection</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p:txBody>
      </p:sp>
      <p:sp>
        <p:nvSpPr>
          <p:cNvPr id="510" name="Google Shape;510;p3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511" name="Google Shape;511;p33" descr="Une image contenant antenne, carillon&#10;&#10;Description générée automatiquement"/>
          <p:cNvPicPr preferRelativeResize="0"/>
          <p:nvPr/>
        </p:nvPicPr>
        <p:blipFill rotWithShape="1">
          <a:blip r:embed="rId4">
            <a:alphaModFix/>
          </a:blip>
          <a:srcRect/>
          <a:stretch/>
        </p:blipFill>
        <p:spPr>
          <a:xfrm>
            <a:off x="6545227" y="2179122"/>
            <a:ext cx="5419945" cy="2167978"/>
          </a:xfrm>
          <a:prstGeom prst="rect">
            <a:avLst/>
          </a:prstGeom>
          <a:noFill/>
          <a:ln>
            <a:noFill/>
          </a:ln>
        </p:spPr>
      </p:pic>
      <p:sp>
        <p:nvSpPr>
          <p:cNvPr id="512" name="Google Shape;512;p33"/>
          <p:cNvSpPr/>
          <p:nvPr/>
        </p:nvSpPr>
        <p:spPr>
          <a:xfrm>
            <a:off x="7315200" y="2371061"/>
            <a:ext cx="1690577"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3"/>
          <p:cNvSpPr/>
          <p:nvPr/>
        </p:nvSpPr>
        <p:spPr>
          <a:xfrm>
            <a:off x="9640186" y="2371060"/>
            <a:ext cx="1353879"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33"/>
          <p:cNvSpPr/>
          <p:nvPr/>
        </p:nvSpPr>
        <p:spPr>
          <a:xfrm>
            <a:off x="8086516"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33"/>
          <p:cNvSpPr txBox="1"/>
          <p:nvPr/>
        </p:nvSpPr>
        <p:spPr>
          <a:xfrm>
            <a:off x="8007002"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speech (.910)</a:t>
            </a:r>
            <a:endParaRPr/>
          </a:p>
        </p:txBody>
      </p:sp>
      <p:sp>
        <p:nvSpPr>
          <p:cNvPr id="516" name="Google Shape;516;p33"/>
          <p:cNvSpPr/>
          <p:nvPr/>
        </p:nvSpPr>
        <p:spPr>
          <a:xfrm>
            <a:off x="10095029"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33"/>
          <p:cNvSpPr txBox="1"/>
          <p:nvPr/>
        </p:nvSpPr>
        <p:spPr>
          <a:xfrm>
            <a:off x="10015515"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speech (.943)</a:t>
            </a:r>
            <a:endParaRPr/>
          </a:p>
        </p:txBody>
      </p:sp>
      <p:sp>
        <p:nvSpPr>
          <p:cNvPr id="518" name="Google Shape;518;p33"/>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Bredin, Hervé and Antoine Laurent (2021). "End-to-end speaker segmentation for overlap-aware resegmentation." </a:t>
            </a:r>
            <a:r>
              <a:rPr lang="fr-FR" sz="1050" i="1">
                <a:solidFill>
                  <a:srgbClr val="7F7F7F"/>
                </a:solidFill>
                <a:latin typeface="Palatino"/>
                <a:ea typeface="Palatino"/>
                <a:cs typeface="Palatino"/>
                <a:sym typeface="Palatino"/>
              </a:rPr>
              <a:t>Proc. Interspeech 2021, </a:t>
            </a:r>
            <a:r>
              <a:rPr lang="fr-FR" sz="1050">
                <a:solidFill>
                  <a:srgbClr val="7F7F7F"/>
                </a:solidFill>
                <a:latin typeface="Palatino"/>
                <a:ea typeface="Palatino"/>
                <a:cs typeface="Palatino"/>
                <a:sym typeface="Palatino"/>
              </a:rPr>
              <a:t>560.</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3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24" name="Google Shape;524;p3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525" name="Google Shape;525;p34"/>
          <p:cNvSpPr txBox="1"/>
          <p:nvPr/>
        </p:nvSpPr>
        <p:spPr>
          <a:xfrm>
            <a:off x="601830" y="803005"/>
            <a:ext cx="5252434"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segmentation</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p:txBody>
      </p:sp>
      <p:sp>
        <p:nvSpPr>
          <p:cNvPr id="526" name="Google Shape;526;p3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527" name="Google Shape;527;p34" descr="Une image contenant antenne, carillon&#10;&#10;Description générée automatiquement"/>
          <p:cNvPicPr preferRelativeResize="0"/>
          <p:nvPr/>
        </p:nvPicPr>
        <p:blipFill rotWithShape="1">
          <a:blip r:embed="rId4">
            <a:alphaModFix/>
          </a:blip>
          <a:srcRect/>
          <a:stretch/>
        </p:blipFill>
        <p:spPr>
          <a:xfrm>
            <a:off x="6545227" y="2179122"/>
            <a:ext cx="5419945" cy="2167978"/>
          </a:xfrm>
          <a:prstGeom prst="rect">
            <a:avLst/>
          </a:prstGeom>
          <a:noFill/>
          <a:ln>
            <a:noFill/>
          </a:ln>
        </p:spPr>
      </p:pic>
      <p:sp>
        <p:nvSpPr>
          <p:cNvPr id="528" name="Google Shape;528;p34"/>
          <p:cNvSpPr/>
          <p:nvPr/>
        </p:nvSpPr>
        <p:spPr>
          <a:xfrm>
            <a:off x="7315200" y="2371061"/>
            <a:ext cx="1690577"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34"/>
          <p:cNvSpPr/>
          <p:nvPr/>
        </p:nvSpPr>
        <p:spPr>
          <a:xfrm>
            <a:off x="9640186" y="2371060"/>
            <a:ext cx="1353879"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34"/>
          <p:cNvSpPr/>
          <p:nvPr/>
        </p:nvSpPr>
        <p:spPr>
          <a:xfrm>
            <a:off x="8086516"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34"/>
          <p:cNvSpPr txBox="1"/>
          <p:nvPr/>
        </p:nvSpPr>
        <p:spPr>
          <a:xfrm>
            <a:off x="8007002"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Speaker A</a:t>
            </a:r>
            <a:endParaRPr/>
          </a:p>
        </p:txBody>
      </p:sp>
      <p:sp>
        <p:nvSpPr>
          <p:cNvPr id="532" name="Google Shape;532;p34"/>
          <p:cNvSpPr/>
          <p:nvPr/>
        </p:nvSpPr>
        <p:spPr>
          <a:xfrm>
            <a:off x="10095029"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34"/>
          <p:cNvSpPr txBox="1"/>
          <p:nvPr/>
        </p:nvSpPr>
        <p:spPr>
          <a:xfrm>
            <a:off x="10015515"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Speaker B</a:t>
            </a:r>
            <a:endParaRPr/>
          </a:p>
        </p:txBody>
      </p:sp>
      <p:sp>
        <p:nvSpPr>
          <p:cNvPr id="534" name="Google Shape;534;p34"/>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Bredin, Hervé and Antoine Laurent (2021). "End-to-end speaker segmentation for overlap-aware resegmentation." </a:t>
            </a:r>
            <a:r>
              <a:rPr lang="fr-FR" sz="1050" i="1">
                <a:solidFill>
                  <a:srgbClr val="7F7F7F"/>
                </a:solidFill>
                <a:latin typeface="Palatino"/>
                <a:ea typeface="Palatino"/>
                <a:cs typeface="Palatino"/>
                <a:sym typeface="Palatino"/>
              </a:rPr>
              <a:t>Proc. Interspeech 2021, </a:t>
            </a:r>
            <a:r>
              <a:rPr lang="fr-FR" sz="1050">
                <a:solidFill>
                  <a:srgbClr val="7F7F7F"/>
                </a:solidFill>
                <a:latin typeface="Palatino"/>
                <a:ea typeface="Palatino"/>
                <a:cs typeface="Palatino"/>
                <a:sym typeface="Palatino"/>
              </a:rPr>
              <a:t>560.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3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40" name="Google Shape;540;p3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541" name="Google Shape;541;p35"/>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segmentation</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output of these algorithms were </a:t>
            </a:r>
            <a:r>
              <a:rPr lang="fr-FR" sz="1800" b="1">
                <a:solidFill>
                  <a:srgbClr val="3F3F3F"/>
                </a:solidFill>
                <a:latin typeface="Palatino"/>
                <a:ea typeface="Palatino"/>
                <a:cs typeface="Palatino"/>
                <a:sym typeface="Palatino"/>
              </a:rPr>
              <a:t>verified</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aggregated</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processed</a:t>
            </a:r>
            <a:r>
              <a:rPr lang="fr-FR" sz="1800">
                <a:solidFill>
                  <a:srgbClr val="3F3F3F"/>
                </a:solidFill>
                <a:latin typeface="Palatino"/>
                <a:ea typeface="Palatino"/>
                <a:cs typeface="Palatino"/>
                <a:sym typeface="Palatino"/>
              </a:rPr>
              <a:t> to produce features that match the research questions.</a:t>
            </a:r>
            <a:endParaRPr/>
          </a:p>
        </p:txBody>
      </p:sp>
      <p:sp>
        <p:nvSpPr>
          <p:cNvPr id="542" name="Google Shape;542;p3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543" name="Google Shape;543;p35"/>
          <p:cNvSpPr txBox="1"/>
          <p:nvPr/>
        </p:nvSpPr>
        <p:spPr>
          <a:xfrm>
            <a:off x="7160930" y="4728616"/>
            <a:ext cx="4346298"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Accuracy of binary tags applied to 100 randomly selected shots from each of the six series. Character tags are only computed when the face size was larger than 100 pixels. In the sample, the shot detection algorithm made </a:t>
            </a:r>
            <a:r>
              <a:rPr lang="fr-FR" sz="1050" b="1">
                <a:solidFill>
                  <a:srgbClr val="7F7F7F"/>
                </a:solidFill>
                <a:latin typeface="Palatino"/>
                <a:ea typeface="Palatino"/>
                <a:cs typeface="Palatino"/>
                <a:sym typeface="Palatino"/>
              </a:rPr>
              <a:t>7</a:t>
            </a:r>
            <a:r>
              <a:rPr lang="fr-FR" sz="1050">
                <a:solidFill>
                  <a:srgbClr val="7F7F7F"/>
                </a:solidFill>
                <a:latin typeface="Palatino"/>
                <a:ea typeface="Palatino"/>
                <a:cs typeface="Palatino"/>
                <a:sym typeface="Palatino"/>
              </a:rPr>
              <a:t> false cuts and missed only a single cut. </a:t>
            </a:r>
            <a:endParaRPr/>
          </a:p>
        </p:txBody>
      </p:sp>
      <p:pic>
        <p:nvPicPr>
          <p:cNvPr id="544" name="Google Shape;544;p35" descr="Une image contenant table&#10;&#10;Description générée automatiquement"/>
          <p:cNvPicPr preferRelativeResize="0"/>
          <p:nvPr/>
        </p:nvPicPr>
        <p:blipFill rotWithShape="1">
          <a:blip r:embed="rId4">
            <a:alphaModFix/>
          </a:blip>
          <a:srcRect/>
          <a:stretch/>
        </p:blipFill>
        <p:spPr>
          <a:xfrm>
            <a:off x="6895729" y="1334647"/>
            <a:ext cx="4876700" cy="32769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6"/>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6"/>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6. Results</a:t>
            </a:r>
            <a:endParaRPr/>
          </a:p>
        </p:txBody>
      </p:sp>
      <p:sp>
        <p:nvSpPr>
          <p:cNvPr id="553" name="Google Shape;553;p3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06 – Popular Culture | </a:t>
            </a:r>
            <a:r>
              <a:rPr lang="en-US" sz="1200" b="1" dirty="0">
                <a:solidFill>
                  <a:srgbClr val="D8D8D8"/>
                </a:solidFill>
                <a:latin typeface="Courier"/>
                <a:ea typeface="Courier"/>
                <a:cs typeface="Courier"/>
                <a:sym typeface="Courier"/>
              </a:rPr>
              <a:t>Results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3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59" name="Google Shape;559;p3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60" name="Google Shape;560;p37"/>
          <p:cNvSpPr txBox="1"/>
          <p:nvPr/>
        </p:nvSpPr>
        <p:spPr>
          <a:xfrm>
            <a:off x="601830" y="803005"/>
            <a:ext cx="5012161"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Measurements of the average shot length (</a:t>
            </a:r>
            <a:r>
              <a:rPr lang="fr-FR" sz="1800" b="1">
                <a:solidFill>
                  <a:srgbClr val="3F3F3F"/>
                </a:solidFill>
                <a:latin typeface="Palatino"/>
                <a:ea typeface="Palatino"/>
                <a:cs typeface="Palatino"/>
                <a:sym typeface="Palatino"/>
              </a:rPr>
              <a:t>ASL</a:t>
            </a:r>
            <a:r>
              <a:rPr lang="fr-FR" sz="1800">
                <a:solidFill>
                  <a:srgbClr val="3F3F3F"/>
                </a:solidFill>
                <a:latin typeface="Palatino"/>
                <a:ea typeface="Palatino"/>
                <a:cs typeface="Palatino"/>
                <a:sym typeface="Palatino"/>
              </a:rPr>
              <a:t>) and the median shot length (</a:t>
            </a:r>
            <a:r>
              <a:rPr lang="fr-FR" sz="1800" b="1">
                <a:solidFill>
                  <a:srgbClr val="3F3F3F"/>
                </a:solidFill>
                <a:latin typeface="Palatino"/>
                <a:ea typeface="Palatino"/>
                <a:cs typeface="Palatino"/>
                <a:sym typeface="Palatino"/>
              </a:rPr>
              <a:t>MSL</a:t>
            </a:r>
            <a:r>
              <a:rPr lang="fr-FR" sz="1800">
                <a:solidFill>
                  <a:srgbClr val="3F3F3F"/>
                </a:solidFill>
                <a:latin typeface="Palatino"/>
                <a:ea typeface="Palatino"/>
                <a:cs typeface="Palatino"/>
                <a:sym typeface="Palatino"/>
              </a:rPr>
              <a:t>) are the two most commonly used metrics. In feature-length film, these both generally decreases over time. </a:t>
            </a: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see a similar pattern, particularly with ASL.</a:t>
            </a:r>
            <a:endParaRPr/>
          </a:p>
        </p:txBody>
      </p:sp>
      <p:sp>
        <p:nvSpPr>
          <p:cNvPr id="561" name="Google Shape;561;p3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62" name="Google Shape;562;p37" descr="Une image contenant table&#10;&#10;Description générée automatiquement"/>
          <p:cNvPicPr preferRelativeResize="0"/>
          <p:nvPr/>
        </p:nvPicPr>
        <p:blipFill rotWithShape="1">
          <a:blip r:embed="rId4">
            <a:alphaModFix/>
          </a:blip>
          <a:srcRect/>
          <a:stretch/>
        </p:blipFill>
        <p:spPr>
          <a:xfrm>
            <a:off x="6268189" y="1639998"/>
            <a:ext cx="5251097" cy="35780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3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68" name="Google Shape;568;p3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69" name="Google Shape;569;p38"/>
          <p:cNvSpPr txBox="1"/>
          <p:nvPr/>
        </p:nvSpPr>
        <p:spPr>
          <a:xfrm>
            <a:off x="601830" y="803005"/>
            <a:ext cx="5012100" cy="4802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But, what other variables might be associated with shot length? To investigate, fit a </a:t>
            </a:r>
            <a:r>
              <a:rPr lang="fr-FR" sz="1800" b="1">
                <a:solidFill>
                  <a:srgbClr val="3F3F3F"/>
                </a:solidFill>
                <a:latin typeface="Palatino"/>
                <a:ea typeface="Palatino"/>
                <a:cs typeface="Palatino"/>
                <a:sym typeface="Palatino"/>
              </a:rPr>
              <a:t>linear</a:t>
            </a:r>
            <a:r>
              <a:rPr lang="fr-FR" sz="1800">
                <a:solidFill>
                  <a:srgbClr val="3F3F3F"/>
                </a:solidFill>
                <a:latin typeface="Palatino"/>
                <a:ea typeface="Palatino"/>
                <a:cs typeface="Palatino"/>
                <a:sym typeface="Palatino"/>
              </a:rPr>
              <a:t> model (ASL) and a </a:t>
            </a:r>
            <a:r>
              <a:rPr lang="fr-FR" sz="1800" b="1">
                <a:solidFill>
                  <a:srgbClr val="3F3F3F"/>
                </a:solidFill>
                <a:latin typeface="Palatino"/>
                <a:ea typeface="Palatino"/>
                <a:cs typeface="Palatino"/>
                <a:sym typeface="Palatino"/>
              </a:rPr>
              <a:t>quantile</a:t>
            </a:r>
            <a:r>
              <a:rPr lang="fr-FR" sz="1800">
                <a:solidFill>
                  <a:srgbClr val="3F3F3F"/>
                </a:solidFill>
                <a:latin typeface="Palatino"/>
                <a:ea typeface="Palatino"/>
                <a:cs typeface="Palatino"/>
                <a:sym typeface="Palatino"/>
              </a:rPr>
              <a:t> regression model (MSL) to the individual shot lengths with various combinations of factors. Table shows the R2 and R1 scores.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Both measurements have some relationship to the </a:t>
            </a:r>
            <a:r>
              <a:rPr lang="fr-FR" sz="1800" b="1">
                <a:solidFill>
                  <a:srgbClr val="3F3F3F"/>
                </a:solidFill>
                <a:latin typeface="Palatino"/>
                <a:ea typeface="Palatino"/>
                <a:cs typeface="Palatino"/>
                <a:sym typeface="Palatino"/>
              </a:rPr>
              <a:t>maximum size of the faces </a:t>
            </a:r>
            <a:r>
              <a:rPr lang="fr-FR" sz="1800">
                <a:solidFill>
                  <a:srgbClr val="3F3F3F"/>
                </a:solidFill>
                <a:latin typeface="Palatino"/>
                <a:ea typeface="Palatino"/>
                <a:cs typeface="Palatino"/>
                <a:sym typeface="Palatino"/>
              </a:rPr>
              <a:t>(10 categories) in the shot, but are better explained by the number of faces (4 categories), and even more so the number of people (4 categories).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a:solidFill>
                  <a:srgbClr val="3F3F3F"/>
                </a:solidFill>
                <a:latin typeface="Palatino"/>
                <a:ea typeface="Palatino"/>
                <a:cs typeface="Palatino"/>
                <a:sym typeface="Palatino"/>
              </a:rPr>
              <a:t>Note: In order to not be biased by the shot length, the number of faces and people is measured according to a single frame in the middle of the shot.</a:t>
            </a:r>
            <a:endParaRPr/>
          </a:p>
        </p:txBody>
      </p:sp>
      <p:sp>
        <p:nvSpPr>
          <p:cNvPr id="570" name="Google Shape;570;p3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71" name="Google Shape;571;p38" descr="Une image contenant texte, reçu&#10;&#10;Description générée automatiquement"/>
          <p:cNvPicPr preferRelativeResize="0"/>
          <p:nvPr/>
        </p:nvPicPr>
        <p:blipFill rotWithShape="1">
          <a:blip r:embed="rId4">
            <a:alphaModFix/>
          </a:blip>
          <a:srcRect/>
          <a:stretch/>
        </p:blipFill>
        <p:spPr>
          <a:xfrm>
            <a:off x="5969710" y="1210385"/>
            <a:ext cx="5845925" cy="43234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3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68" name="Google Shape;568;p3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69" name="Google Shape;569;p38"/>
          <p:cNvSpPr txBox="1"/>
          <p:nvPr/>
        </p:nvSpPr>
        <p:spPr>
          <a:xfrm>
            <a:off x="601830" y="803005"/>
            <a:ext cx="5012100" cy="4802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But, what other variables might be associated with shot length? To investigate, fit a </a:t>
            </a:r>
            <a:r>
              <a:rPr lang="fr-FR" sz="1800" b="1">
                <a:solidFill>
                  <a:srgbClr val="3F3F3F"/>
                </a:solidFill>
                <a:latin typeface="Palatino"/>
                <a:ea typeface="Palatino"/>
                <a:cs typeface="Palatino"/>
                <a:sym typeface="Palatino"/>
              </a:rPr>
              <a:t>linear</a:t>
            </a:r>
            <a:r>
              <a:rPr lang="fr-FR" sz="1800">
                <a:solidFill>
                  <a:srgbClr val="3F3F3F"/>
                </a:solidFill>
                <a:latin typeface="Palatino"/>
                <a:ea typeface="Palatino"/>
                <a:cs typeface="Palatino"/>
                <a:sym typeface="Palatino"/>
              </a:rPr>
              <a:t> model (ASL) and a </a:t>
            </a:r>
            <a:r>
              <a:rPr lang="fr-FR" sz="1800" b="1">
                <a:solidFill>
                  <a:srgbClr val="3F3F3F"/>
                </a:solidFill>
                <a:latin typeface="Palatino"/>
                <a:ea typeface="Palatino"/>
                <a:cs typeface="Palatino"/>
                <a:sym typeface="Palatino"/>
              </a:rPr>
              <a:t>quantile</a:t>
            </a:r>
            <a:r>
              <a:rPr lang="fr-FR" sz="1800">
                <a:solidFill>
                  <a:srgbClr val="3F3F3F"/>
                </a:solidFill>
                <a:latin typeface="Palatino"/>
                <a:ea typeface="Palatino"/>
                <a:cs typeface="Palatino"/>
                <a:sym typeface="Palatino"/>
              </a:rPr>
              <a:t> regression model (MSL) to the individual shot lengths with various combinations of factors. Table shows the R2 and R1 scores.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Both measurements have some relationship to the </a:t>
            </a:r>
            <a:r>
              <a:rPr lang="fr-FR" sz="1800" b="1">
                <a:solidFill>
                  <a:srgbClr val="3F3F3F"/>
                </a:solidFill>
                <a:latin typeface="Palatino"/>
                <a:ea typeface="Palatino"/>
                <a:cs typeface="Palatino"/>
                <a:sym typeface="Palatino"/>
              </a:rPr>
              <a:t>maximum size of the faces </a:t>
            </a:r>
            <a:r>
              <a:rPr lang="fr-FR" sz="1800">
                <a:solidFill>
                  <a:srgbClr val="3F3F3F"/>
                </a:solidFill>
                <a:latin typeface="Palatino"/>
                <a:ea typeface="Palatino"/>
                <a:cs typeface="Palatino"/>
                <a:sym typeface="Palatino"/>
              </a:rPr>
              <a:t>(10 categories) in the shot, but are better explained by the number of faces (4 categories), and even more so the number of people (4 categories).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a:solidFill>
                  <a:srgbClr val="3F3F3F"/>
                </a:solidFill>
                <a:latin typeface="Palatino"/>
                <a:ea typeface="Palatino"/>
                <a:cs typeface="Palatino"/>
                <a:sym typeface="Palatino"/>
              </a:rPr>
              <a:t>Note: In order to not be biased by the shot length, the number of faces and people is measured according to a single frame in the middle of the shot.</a:t>
            </a:r>
            <a:endParaRPr/>
          </a:p>
        </p:txBody>
      </p:sp>
      <p:sp>
        <p:nvSpPr>
          <p:cNvPr id="570" name="Google Shape;570;p3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71" name="Google Shape;571;p38" descr="Une image contenant texte, reçu&#10;&#10;Description générée automatiquement"/>
          <p:cNvPicPr preferRelativeResize="0"/>
          <p:nvPr/>
        </p:nvPicPr>
        <p:blipFill rotWithShape="1">
          <a:blip r:embed="rId4">
            <a:alphaModFix/>
          </a:blip>
          <a:srcRect/>
          <a:stretch/>
        </p:blipFill>
        <p:spPr>
          <a:xfrm>
            <a:off x="5969710" y="1210385"/>
            <a:ext cx="5845925" cy="4323472"/>
          </a:xfrm>
          <a:prstGeom prst="rect">
            <a:avLst/>
          </a:prstGeom>
          <a:noFill/>
          <a:ln>
            <a:noFill/>
          </a:ln>
        </p:spPr>
      </p:pic>
      <p:sp>
        <p:nvSpPr>
          <p:cNvPr id="2" name="Google Shape;90;p1">
            <a:extLst>
              <a:ext uri="{FF2B5EF4-FFF2-40B4-BE49-F238E27FC236}">
                <a16:creationId xmlns:a16="http://schemas.microsoft.com/office/drawing/2014/main" id="{ADCB5DCC-6FB4-C81B-45F6-C8E3D2148C14}"/>
              </a:ext>
            </a:extLst>
          </p:cNvPr>
          <p:cNvSpPr/>
          <p:nvPr/>
        </p:nvSpPr>
        <p:spPr>
          <a:xfrm>
            <a:off x="0" y="0"/>
            <a:ext cx="5969710"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F70AAE99-DCB1-BE2D-2329-884930E49C97}"/>
              </a:ext>
            </a:extLst>
          </p:cNvPr>
          <p:cNvSpPr/>
          <p:nvPr/>
        </p:nvSpPr>
        <p:spPr>
          <a:xfrm>
            <a:off x="5969709" y="2"/>
            <a:ext cx="6222291" cy="334228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1C767AFD-5D90-3CB3-36C7-DA61CAC5920E}"/>
              </a:ext>
            </a:extLst>
          </p:cNvPr>
          <p:cNvSpPr/>
          <p:nvPr/>
        </p:nvSpPr>
        <p:spPr>
          <a:xfrm>
            <a:off x="5969709" y="5276193"/>
            <a:ext cx="6222291" cy="1581806"/>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C70BEDED-EF94-F2D6-09CD-3E728033502E}"/>
              </a:ext>
            </a:extLst>
          </p:cNvPr>
          <p:cNvSpPr/>
          <p:nvPr/>
        </p:nvSpPr>
        <p:spPr>
          <a:xfrm>
            <a:off x="11214538" y="3342289"/>
            <a:ext cx="977461" cy="1933903"/>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F55E7220-5AE1-55A2-239D-0389DD33606E}"/>
              </a:ext>
            </a:extLst>
          </p:cNvPr>
          <p:cNvSpPr/>
          <p:nvPr/>
        </p:nvSpPr>
        <p:spPr>
          <a:xfrm>
            <a:off x="5969709" y="3342289"/>
            <a:ext cx="5244829" cy="1933903"/>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84373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0"/>
            <a:ext cx="5969710"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5969709" y="1"/>
            <a:ext cx="6222291" cy="5465373"/>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5969709" y="6085490"/>
            <a:ext cx="6222291" cy="772509"/>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11214538" y="5465377"/>
            <a:ext cx="977461" cy="620111"/>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5969708" y="5465379"/>
            <a:ext cx="5244830" cy="62011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268064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0"/>
            <a:ext cx="5969710"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5969709" y="2"/>
            <a:ext cx="6222291" cy="4771696"/>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5969709" y="5465380"/>
            <a:ext cx="6222291" cy="139262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11214538" y="4771698"/>
            <a:ext cx="977461" cy="693682"/>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5969708" y="4771698"/>
            <a:ext cx="5244830" cy="693681"/>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027855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0"/>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0"/>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2. Background</a:t>
            </a:r>
            <a:endParaRPr/>
          </a:p>
        </p:txBody>
      </p:sp>
      <p:sp>
        <p:nvSpPr>
          <p:cNvPr id="232" name="Google Shape;232;p1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02 – Popular Culture | </a:t>
            </a:r>
            <a:r>
              <a:rPr lang="en-US" sz="1200" b="1" dirty="0">
                <a:solidFill>
                  <a:srgbClr val="D8D8D8"/>
                </a:solidFill>
                <a:latin typeface="Courier"/>
                <a:ea typeface="Courier"/>
                <a:cs typeface="Courier"/>
                <a:sym typeface="Courier"/>
              </a:rPr>
              <a:t>Background</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0"/>
            <a:ext cx="5969710"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5969709" y="2"/>
            <a:ext cx="6222291" cy="3043772"/>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5969709" y="4372303"/>
            <a:ext cx="6222291" cy="2485696"/>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11214538" y="3043773"/>
            <a:ext cx="977461" cy="132853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5969708" y="3043774"/>
            <a:ext cx="5244830" cy="132852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870885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0"/>
            <a:ext cx="5969710"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5969709" y="2"/>
            <a:ext cx="6222291" cy="52322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5969709" y="3111062"/>
            <a:ext cx="6222291" cy="3746937"/>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11214538" y="523221"/>
            <a:ext cx="977461" cy="2587841"/>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5969708" y="523221"/>
            <a:ext cx="5244830" cy="2587841"/>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780387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0"/>
            <a:ext cx="5969710"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5969709" y="2"/>
            <a:ext cx="6222291" cy="52322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5969709" y="6064469"/>
            <a:ext cx="6222291" cy="79353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7651532" y="523221"/>
            <a:ext cx="4540468" cy="554124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5969708" y="523221"/>
            <a:ext cx="1681823" cy="554124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203955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0"/>
            <a:ext cx="7535916"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7535917" y="2"/>
            <a:ext cx="4656083" cy="52322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7535917" y="6064469"/>
            <a:ext cx="4656083" cy="79353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11102520" y="523221"/>
            <a:ext cx="1089479" cy="554124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7535917" y="523221"/>
            <a:ext cx="3566602" cy="554124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811954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584"/>
        <p:cNvGrpSpPr/>
        <p:nvPr/>
      </p:nvGrpSpPr>
      <p:grpSpPr>
        <a:xfrm>
          <a:off x="0" y="0"/>
          <a:ext cx="0" cy="0"/>
          <a:chOff x="0" y="0"/>
          <a:chExt cx="0" cy="0"/>
        </a:xfrm>
      </p:grpSpPr>
      <p:pic>
        <p:nvPicPr>
          <p:cNvPr id="585" name="Google Shape;585;p4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86" name="Google Shape;586;p4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87" name="Google Shape;587;p40"/>
          <p:cNvSpPr txBox="1"/>
          <p:nvPr/>
        </p:nvSpPr>
        <p:spPr>
          <a:xfrm>
            <a:off x="601830" y="803005"/>
            <a:ext cx="5012161"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Since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number</a:t>
            </a:r>
            <a:r>
              <a:rPr lang="fr-FR" sz="1800" dirty="0">
                <a:solidFill>
                  <a:srgbClr val="3F3F3F"/>
                </a:solidFill>
                <a:latin typeface="Palatino"/>
                <a:ea typeface="Palatino"/>
                <a:cs typeface="Palatino"/>
                <a:sym typeface="Palatino"/>
              </a:rPr>
              <a:t> of people has a </a:t>
            </a:r>
            <a:r>
              <a:rPr lang="fr-FR" sz="1800" dirty="0" err="1">
                <a:solidFill>
                  <a:srgbClr val="3F3F3F"/>
                </a:solidFill>
                <a:latin typeface="Palatino"/>
                <a:ea typeface="Palatino"/>
                <a:cs typeface="Palatino"/>
                <a:sym typeface="Palatino"/>
              </a:rPr>
              <a:t>strong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effect</a:t>
            </a:r>
            <a:r>
              <a:rPr lang="fr-FR" sz="1800" dirty="0">
                <a:solidFill>
                  <a:srgbClr val="3F3F3F"/>
                </a:solidFill>
                <a:latin typeface="Palatino"/>
                <a:ea typeface="Palatino"/>
                <a:cs typeface="Palatino"/>
                <a:sym typeface="Palatino"/>
              </a:rPr>
              <a:t> on shot </a:t>
            </a:r>
            <a:r>
              <a:rPr lang="fr-FR" sz="1800" dirty="0" err="1">
                <a:solidFill>
                  <a:srgbClr val="3F3F3F"/>
                </a:solidFill>
                <a:latin typeface="Palatino"/>
                <a:ea typeface="Palatino"/>
                <a:cs typeface="Palatino"/>
                <a:sym typeface="Palatino"/>
              </a:rPr>
              <a:t>length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want</a:t>
            </a:r>
            <a:r>
              <a:rPr lang="fr-FR" sz="1800" dirty="0">
                <a:solidFill>
                  <a:srgbClr val="3F3F3F"/>
                </a:solidFill>
                <a:latin typeface="Palatino"/>
                <a:ea typeface="Palatino"/>
                <a:cs typeface="Palatino"/>
                <a:sym typeface="Palatino"/>
              </a:rPr>
              <a:t> to look at the distribution of shot types in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dirty="0">
                <a:solidFill>
                  <a:srgbClr val="3F3F3F"/>
                </a:solidFill>
                <a:latin typeface="Palatino"/>
                <a:ea typeface="Palatino"/>
                <a:cs typeface="Palatino"/>
                <a:sym typeface="Palatino"/>
              </a:rPr>
              <a:t>Lucy</a:t>
            </a:r>
            <a:r>
              <a:rPr lang="fr-FR" sz="1800" dirty="0">
                <a:solidFill>
                  <a:srgbClr val="3F3F3F"/>
                </a:solidFill>
                <a:latin typeface="Palatino"/>
                <a:ea typeface="Palatino"/>
                <a:cs typeface="Palatino"/>
                <a:sym typeface="Palatino"/>
              </a:rPr>
              <a:t> uses the </a:t>
            </a:r>
            <a:r>
              <a:rPr lang="fr-FR" sz="1800" b="1" dirty="0" err="1">
                <a:solidFill>
                  <a:srgbClr val="3F3F3F"/>
                </a:solidFill>
                <a:latin typeface="Palatino"/>
                <a:ea typeface="Palatino"/>
                <a:cs typeface="Palatino"/>
                <a:sym typeface="Palatino"/>
              </a:rPr>
              <a:t>highest</a:t>
            </a:r>
            <a:r>
              <a:rPr lang="fr-FR" sz="1800" b="1" dirty="0">
                <a:solidFill>
                  <a:srgbClr val="3F3F3F"/>
                </a:solidFill>
                <a:latin typeface="Palatino"/>
                <a:ea typeface="Palatino"/>
                <a:cs typeface="Palatino"/>
                <a:sym typeface="Palatino"/>
              </a:rPr>
              <a:t> proportion </a:t>
            </a:r>
            <a:r>
              <a:rPr lang="fr-FR" sz="1800" dirty="0">
                <a:solidFill>
                  <a:srgbClr val="3F3F3F"/>
                </a:solidFill>
                <a:latin typeface="Palatino"/>
                <a:ea typeface="Palatino"/>
                <a:cs typeface="Palatino"/>
                <a:sym typeface="Palatino"/>
              </a:rPr>
              <a:t>of shots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2 and 3+ people.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are the types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longest</a:t>
            </a:r>
            <a:r>
              <a:rPr lang="fr-FR" sz="1800" dirty="0">
                <a:solidFill>
                  <a:srgbClr val="3F3F3F"/>
                </a:solidFill>
                <a:latin typeface="Palatino"/>
                <a:ea typeface="Palatino"/>
                <a:cs typeface="Palatino"/>
                <a:sym typeface="Palatino"/>
              </a:rPr>
              <a:t> duration </a:t>
            </a:r>
            <a:r>
              <a:rPr lang="fr-FR" sz="1800" dirty="0" err="1">
                <a:solidFill>
                  <a:srgbClr val="3F3F3F"/>
                </a:solidFill>
                <a:latin typeface="Palatino"/>
                <a:ea typeface="Palatino"/>
                <a:cs typeface="Palatino"/>
                <a:sym typeface="Palatino"/>
              </a:rPr>
              <a:t>across</a:t>
            </a:r>
            <a:r>
              <a:rPr lang="fr-FR" sz="1800" dirty="0">
                <a:solidFill>
                  <a:srgbClr val="3F3F3F"/>
                </a:solidFill>
                <a:latin typeface="Palatino"/>
                <a:ea typeface="Palatino"/>
                <a:cs typeface="Palatino"/>
                <a:sym typeface="Palatino"/>
              </a:rPr>
              <a:t> all shows. It has the </a:t>
            </a:r>
            <a:r>
              <a:rPr lang="fr-FR" sz="1800" dirty="0" err="1">
                <a:solidFill>
                  <a:srgbClr val="3F3F3F"/>
                </a:solidFill>
                <a:latin typeface="Palatino"/>
                <a:ea typeface="Palatino"/>
                <a:cs typeface="Palatino"/>
                <a:sym typeface="Palatino"/>
              </a:rPr>
              <a:t>largest</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ASL</a:t>
            </a:r>
            <a:r>
              <a:rPr lang="fr-FR" sz="1800" dirty="0">
                <a:solidFill>
                  <a:srgbClr val="3F3F3F"/>
                </a:solidFill>
                <a:latin typeface="Palatino"/>
                <a:ea typeface="Palatino"/>
                <a:cs typeface="Palatino"/>
                <a:sym typeface="Palatino"/>
              </a:rPr>
              <a:t> value.</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dirty="0">
                <a:solidFill>
                  <a:srgbClr val="3F3F3F"/>
                </a:solidFill>
                <a:latin typeface="Palatino"/>
                <a:ea typeface="Palatino"/>
                <a:cs typeface="Palatino"/>
                <a:sym typeface="Palatino"/>
              </a:rPr>
              <a:t>Jeannie</a:t>
            </a:r>
            <a:r>
              <a:rPr lang="fr-FR" sz="1800" dirty="0">
                <a:solidFill>
                  <a:srgbClr val="3F3F3F"/>
                </a:solidFill>
                <a:latin typeface="Palatino"/>
                <a:ea typeface="Palatino"/>
                <a:cs typeface="Palatino"/>
                <a:sym typeface="Palatino"/>
              </a:rPr>
              <a:t> uses the </a:t>
            </a:r>
            <a:r>
              <a:rPr lang="fr-FR" sz="1800" b="1" dirty="0" err="1">
                <a:solidFill>
                  <a:srgbClr val="3F3F3F"/>
                </a:solidFill>
                <a:latin typeface="Palatino"/>
                <a:ea typeface="Palatino"/>
                <a:cs typeface="Palatino"/>
                <a:sym typeface="Palatino"/>
              </a:rPr>
              <a:t>largest</a:t>
            </a:r>
            <a:r>
              <a:rPr lang="fr-FR" sz="1800" b="1" dirty="0">
                <a:solidFill>
                  <a:srgbClr val="3F3F3F"/>
                </a:solidFill>
                <a:latin typeface="Palatino"/>
                <a:ea typeface="Palatino"/>
                <a:cs typeface="Palatino"/>
                <a:sym typeface="Palatino"/>
              </a:rPr>
              <a:t> proportion </a:t>
            </a:r>
            <a:r>
              <a:rPr lang="fr-FR" sz="1800" dirty="0">
                <a:solidFill>
                  <a:srgbClr val="3F3F3F"/>
                </a:solidFill>
                <a:latin typeface="Palatino"/>
                <a:ea typeface="Palatino"/>
                <a:cs typeface="Palatino"/>
                <a:sym typeface="Palatino"/>
              </a:rPr>
              <a:t>of shots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no people, the </a:t>
            </a:r>
            <a:r>
              <a:rPr lang="fr-FR" sz="1800" dirty="0" err="1">
                <a:solidFill>
                  <a:srgbClr val="3F3F3F"/>
                </a:solidFill>
                <a:latin typeface="Palatino"/>
                <a:ea typeface="Palatino"/>
                <a:cs typeface="Palatino"/>
                <a:sym typeface="Palatino"/>
              </a:rPr>
              <a:t>slowest</a:t>
            </a:r>
            <a:r>
              <a:rPr lang="fr-FR" sz="1800" dirty="0">
                <a:solidFill>
                  <a:srgbClr val="3F3F3F"/>
                </a:solidFill>
                <a:latin typeface="Palatino"/>
                <a:ea typeface="Palatino"/>
                <a:cs typeface="Palatino"/>
                <a:sym typeface="Palatino"/>
              </a:rPr>
              <a:t> shot type. It has the </a:t>
            </a:r>
            <a:r>
              <a:rPr lang="fr-FR" sz="1800" dirty="0" err="1">
                <a:solidFill>
                  <a:srgbClr val="3F3F3F"/>
                </a:solidFill>
                <a:latin typeface="Palatino"/>
                <a:ea typeface="Palatino"/>
                <a:cs typeface="Palatino"/>
                <a:sym typeface="Palatino"/>
              </a:rPr>
              <a:t>smallest</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ASL</a:t>
            </a:r>
            <a:r>
              <a:rPr lang="fr-FR" sz="1800" dirty="0">
                <a:solidFill>
                  <a:srgbClr val="3F3F3F"/>
                </a:solidFill>
                <a:latin typeface="Palatino"/>
                <a:ea typeface="Palatino"/>
                <a:cs typeface="Palatino"/>
                <a:sym typeface="Palatino"/>
              </a:rPr>
              <a:t> value.</a:t>
            </a:r>
            <a:endParaRPr dirty="0"/>
          </a:p>
          <a:p>
            <a:pPr marL="0" marR="0" lvl="0" indent="0" algn="just" rtl="0">
              <a:spcBef>
                <a:spcPts val="0"/>
              </a:spcBef>
              <a:spcAft>
                <a:spcPts val="0"/>
              </a:spcAft>
              <a:buNone/>
            </a:pPr>
            <a:endParaRPr sz="1800" i="1" dirty="0">
              <a:solidFill>
                <a:srgbClr val="3F3F3F"/>
              </a:solidFill>
              <a:latin typeface="Palatino"/>
              <a:ea typeface="Palatino"/>
              <a:cs typeface="Palatino"/>
              <a:sym typeface="Palatino"/>
            </a:endParaRPr>
          </a:p>
          <a:p>
            <a:pPr marL="0" marR="0" lvl="0" indent="0" algn="l" rtl="0">
              <a:spcBef>
                <a:spcPts val="0"/>
              </a:spcBef>
              <a:spcAft>
                <a:spcPts val="0"/>
              </a:spcAft>
              <a:buNone/>
            </a:pPr>
            <a:r>
              <a:rPr lang="fr-FR" sz="1800" dirty="0">
                <a:solidFill>
                  <a:srgbClr val="3F3F3F"/>
                </a:solidFill>
                <a:latin typeface="Palatino"/>
                <a:ea typeface="Palatino"/>
                <a:cs typeface="Palatino"/>
                <a:sym typeface="Palatino"/>
              </a:rPr>
              <a:t>The shows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extreme</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segmented</a:t>
            </a:r>
            <a:r>
              <a:rPr lang="fr-FR" sz="1800" b="1" dirty="0">
                <a:solidFill>
                  <a:srgbClr val="3F3F3F"/>
                </a:solidFill>
                <a:latin typeface="Palatino"/>
                <a:ea typeface="Palatino"/>
                <a:cs typeface="Palatino"/>
                <a:sym typeface="Palatino"/>
              </a:rPr>
              <a:t> types </a:t>
            </a:r>
            <a:r>
              <a:rPr lang="fr-FR" sz="1800" dirty="0">
                <a:solidFill>
                  <a:srgbClr val="3F3F3F"/>
                </a:solidFill>
                <a:latin typeface="Palatino"/>
                <a:ea typeface="Palatino"/>
                <a:cs typeface="Palatino"/>
                <a:sym typeface="Palatino"/>
              </a:rPr>
              <a:t>(</a:t>
            </a:r>
            <a:r>
              <a:rPr lang="fr-FR" sz="1800" i="1" dirty="0" err="1">
                <a:solidFill>
                  <a:srgbClr val="3F3F3F"/>
                </a:solidFill>
                <a:latin typeface="Palatino"/>
                <a:ea typeface="Palatino"/>
                <a:cs typeface="Palatino"/>
                <a:sym typeface="Palatino"/>
              </a:rPr>
              <a:t>Bewitched</a:t>
            </a:r>
            <a:r>
              <a:rPr lang="fr-FR" sz="1800" i="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and </a:t>
            </a:r>
            <a:r>
              <a:rPr lang="fr-FR" sz="1800" i="1" dirty="0">
                <a:solidFill>
                  <a:srgbClr val="3F3F3F"/>
                </a:solidFill>
                <a:latin typeface="Palatino"/>
                <a:ea typeface="Palatino"/>
                <a:cs typeface="Palatino"/>
                <a:sym typeface="Palatino"/>
              </a:rPr>
              <a:t>Donna Reed</a:t>
            </a:r>
            <a:r>
              <a:rPr lang="fr-FR" sz="1800" dirty="0">
                <a:solidFill>
                  <a:srgbClr val="3F3F3F"/>
                </a:solidFill>
                <a:latin typeface="Palatino"/>
                <a:ea typeface="Palatino"/>
                <a:cs typeface="Palatino"/>
                <a:sym typeface="Palatino"/>
              </a:rPr>
              <a:t>) have the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extreme</a:t>
            </a:r>
            <a:r>
              <a:rPr lang="fr-FR" sz="1800" dirty="0">
                <a:solidFill>
                  <a:srgbClr val="3F3F3F"/>
                </a:solidFill>
                <a:latin typeface="Palatino"/>
                <a:ea typeface="Palatino"/>
                <a:cs typeface="Palatino"/>
                <a:sym typeface="Palatino"/>
              </a:rPr>
              <a:t> values for </a:t>
            </a:r>
            <a:r>
              <a:rPr lang="fr-FR" sz="1800" b="1" dirty="0">
                <a:solidFill>
                  <a:srgbClr val="3F3F3F"/>
                </a:solidFill>
                <a:latin typeface="Palatino"/>
                <a:ea typeface="Palatino"/>
                <a:cs typeface="Palatino"/>
                <a:sym typeface="Palatino"/>
              </a:rPr>
              <a:t>MSL</a:t>
            </a:r>
            <a:r>
              <a:rPr lang="fr-FR" sz="1800" dirty="0">
                <a:solidFill>
                  <a:srgbClr val="3F3F3F"/>
                </a:solidFill>
                <a:latin typeface="Palatino"/>
                <a:ea typeface="Palatino"/>
                <a:cs typeface="Palatino"/>
                <a:sym typeface="Palatino"/>
              </a:rPr>
              <a:t>.</a:t>
            </a:r>
            <a:endParaRPr dirty="0"/>
          </a:p>
        </p:txBody>
      </p:sp>
      <p:sp>
        <p:nvSpPr>
          <p:cNvPr id="588" name="Google Shape;588;p4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9" name="Google Shape;589;p40"/>
          <p:cNvPicPr preferRelativeResize="0"/>
          <p:nvPr/>
        </p:nvPicPr>
        <p:blipFill rotWithShape="1">
          <a:blip r:embed="rId4">
            <a:alphaModFix/>
          </a:blip>
          <a:srcRect/>
          <a:stretch/>
        </p:blipFill>
        <p:spPr>
          <a:xfrm>
            <a:off x="5852721" y="366515"/>
            <a:ext cx="6076730" cy="607673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93"/>
        <p:cNvGrpSpPr/>
        <p:nvPr/>
      </p:nvGrpSpPr>
      <p:grpSpPr>
        <a:xfrm>
          <a:off x="0" y="0"/>
          <a:ext cx="0" cy="0"/>
          <a:chOff x="0" y="0"/>
          <a:chExt cx="0" cy="0"/>
        </a:xfrm>
      </p:grpSpPr>
      <p:pic>
        <p:nvPicPr>
          <p:cNvPr id="594" name="Google Shape;594;p4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95" name="Google Shape;595;p4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96" name="Google Shape;596;p41"/>
          <p:cNvSpPr txBox="1"/>
          <p:nvPr/>
        </p:nvSpPr>
        <p:spPr>
          <a:xfrm>
            <a:off x="601830" y="803005"/>
            <a:ext cx="5012161"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For Network era TV, working hypothesis    is that ASL serves as a good measurement for </a:t>
            </a:r>
            <a:r>
              <a:rPr lang="fr-FR" sz="1800" b="1">
                <a:solidFill>
                  <a:srgbClr val="3F3F3F"/>
                </a:solidFill>
                <a:latin typeface="Palatino"/>
                <a:ea typeface="Palatino"/>
                <a:cs typeface="Palatino"/>
                <a:sym typeface="Palatino"/>
              </a:rPr>
              <a:t>overall pace </a:t>
            </a:r>
            <a:r>
              <a:rPr lang="fr-FR" sz="1800">
                <a:solidFill>
                  <a:srgbClr val="3F3F3F"/>
                </a:solidFill>
                <a:latin typeface="Palatino"/>
                <a:ea typeface="Palatino"/>
                <a:cs typeface="Palatino"/>
                <a:sym typeface="Palatino"/>
              </a:rPr>
              <a:t>whereas MSL measures shot pace after </a:t>
            </a:r>
            <a:r>
              <a:rPr lang="fr-FR" sz="1800" b="1">
                <a:solidFill>
                  <a:srgbClr val="3F3F3F"/>
                </a:solidFill>
                <a:latin typeface="Palatino"/>
                <a:ea typeface="Palatino"/>
                <a:cs typeface="Palatino"/>
                <a:sym typeface="Palatino"/>
              </a:rPr>
              <a:t>accounting for shot type</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These relationships are complex, though. The data suggests that we need to continue to look at the underlying distributions of shot type and the duration of each shot type.</a:t>
            </a:r>
            <a:endParaRPr/>
          </a:p>
        </p:txBody>
      </p:sp>
      <p:sp>
        <p:nvSpPr>
          <p:cNvPr id="597" name="Google Shape;597;p4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98" name="Google Shape;598;p41"/>
          <p:cNvPicPr preferRelativeResize="0"/>
          <p:nvPr/>
        </p:nvPicPr>
        <p:blipFill rotWithShape="1">
          <a:blip r:embed="rId4">
            <a:alphaModFix/>
          </a:blip>
          <a:srcRect/>
          <a:stretch/>
        </p:blipFill>
        <p:spPr>
          <a:xfrm>
            <a:off x="5852721" y="366515"/>
            <a:ext cx="6076730" cy="607673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04" name="Google Shape;604;p4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05" name="Google Shape;605;p42"/>
          <p:cNvSpPr txBox="1"/>
          <p:nvPr/>
        </p:nvSpPr>
        <p:spPr>
          <a:xfrm>
            <a:off x="601830" y="803005"/>
            <a:ext cx="5252434" cy="12002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Look at the </a:t>
            </a:r>
            <a:r>
              <a:rPr lang="fr-FR" sz="1800" dirty="0" err="1">
                <a:solidFill>
                  <a:srgbClr val="3F3F3F"/>
                </a:solidFill>
                <a:latin typeface="Palatino"/>
                <a:ea typeface="Palatino"/>
                <a:cs typeface="Palatino"/>
                <a:sym typeface="Palatino"/>
              </a:rPr>
              <a:t>pacing</a:t>
            </a:r>
            <a:r>
              <a:rPr lang="fr-FR" sz="1800" dirty="0">
                <a:solidFill>
                  <a:srgbClr val="3F3F3F"/>
                </a:solidFill>
                <a:latin typeface="Palatino"/>
                <a:ea typeface="Palatino"/>
                <a:cs typeface="Palatino"/>
                <a:sym typeface="Palatino"/>
              </a:rPr>
              <a:t> of the </a:t>
            </a:r>
            <a:r>
              <a:rPr lang="fr-FR" sz="1800" dirty="0" err="1">
                <a:solidFill>
                  <a:srgbClr val="3F3F3F"/>
                </a:solidFill>
                <a:latin typeface="Palatino"/>
                <a:ea typeface="Palatino"/>
                <a:cs typeface="Palatino"/>
                <a:sym typeface="Palatino"/>
              </a:rPr>
              <a:t>aural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side</a:t>
            </a:r>
            <a:r>
              <a:rPr lang="fr-FR" sz="1800" dirty="0">
                <a:solidFill>
                  <a:srgbClr val="3F3F3F"/>
                </a:solidFill>
                <a:latin typeface="Palatino"/>
                <a:ea typeface="Palatino"/>
                <a:cs typeface="Palatino"/>
                <a:sym typeface="Palatino"/>
              </a:rPr>
              <a:t> of the shows, </a:t>
            </a:r>
            <a:r>
              <a:rPr lang="fr-FR" sz="1800" dirty="0" err="1">
                <a:solidFill>
                  <a:srgbClr val="3F3F3F"/>
                </a:solidFill>
                <a:latin typeface="Palatino"/>
                <a:ea typeface="Palatino"/>
                <a:cs typeface="Palatino"/>
                <a:sym typeface="Palatino"/>
              </a:rPr>
              <a:t>calculate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time </a:t>
            </a:r>
            <a:r>
              <a:rPr lang="fr-FR" sz="1800" dirty="0" err="1">
                <a:solidFill>
                  <a:srgbClr val="3F3F3F"/>
                </a:solidFill>
                <a:latin typeface="Palatino"/>
                <a:ea typeface="Palatino"/>
                <a:cs typeface="Palatino"/>
                <a:sym typeface="Palatino"/>
              </a:rPr>
              <a:t>after</a:t>
            </a:r>
            <a:r>
              <a:rPr lang="fr-FR" sz="1800" dirty="0">
                <a:solidFill>
                  <a:srgbClr val="3F3F3F"/>
                </a:solidFill>
                <a:latin typeface="Palatino"/>
                <a:ea typeface="Palatino"/>
                <a:cs typeface="Palatino"/>
                <a:sym typeface="Palatino"/>
              </a:rPr>
              <a:t> a shot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speech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first </a:t>
            </a:r>
            <a:r>
              <a:rPr lang="fr-FR" sz="1800" dirty="0" err="1">
                <a:solidFill>
                  <a:srgbClr val="3F3F3F"/>
                </a:solidFill>
                <a:latin typeface="Palatino"/>
                <a:ea typeface="Palatino"/>
                <a:cs typeface="Palatino"/>
                <a:sym typeface="Palatino"/>
              </a:rPr>
              <a:t>detected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split by the </a:t>
            </a:r>
            <a:r>
              <a:rPr lang="fr-FR" sz="1800" dirty="0" err="1">
                <a:solidFill>
                  <a:srgbClr val="3F3F3F"/>
                </a:solidFill>
                <a:latin typeface="Palatino"/>
                <a:ea typeface="Palatino"/>
                <a:cs typeface="Palatino"/>
                <a:sym typeface="Palatino"/>
              </a:rPr>
              <a:t>number</a:t>
            </a:r>
            <a:r>
              <a:rPr lang="fr-FR" sz="1800" dirty="0">
                <a:solidFill>
                  <a:srgbClr val="3F3F3F"/>
                </a:solidFill>
                <a:latin typeface="Palatino"/>
                <a:ea typeface="Palatino"/>
                <a:cs typeface="Palatino"/>
                <a:sym typeface="Palatino"/>
              </a:rPr>
              <a:t> of people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a:t>
            </a:r>
            <a:endParaRPr dirty="0"/>
          </a:p>
        </p:txBody>
      </p:sp>
      <p:sp>
        <p:nvSpPr>
          <p:cNvPr id="606" name="Google Shape;606;p4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(time to speech)</a:t>
            </a:r>
            <a:endParaRPr/>
          </a:p>
        </p:txBody>
      </p:sp>
      <p:pic>
        <p:nvPicPr>
          <p:cNvPr id="607" name="Google Shape;607;p42" descr="Une image contenant table&#10;&#10;Description générée automatiquement"/>
          <p:cNvPicPr preferRelativeResize="0"/>
          <p:nvPr/>
        </p:nvPicPr>
        <p:blipFill rotWithShape="1">
          <a:blip r:embed="rId4">
            <a:alphaModFix/>
          </a:blip>
          <a:srcRect/>
          <a:stretch/>
        </p:blipFill>
        <p:spPr>
          <a:xfrm>
            <a:off x="6630769" y="1600200"/>
            <a:ext cx="5010978" cy="292814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04" name="Google Shape;604;p4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05" name="Google Shape;605;p42"/>
          <p:cNvSpPr txBox="1"/>
          <p:nvPr/>
        </p:nvSpPr>
        <p:spPr>
          <a:xfrm>
            <a:off x="601830" y="803005"/>
            <a:ext cx="5252434" cy="25852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Look at the </a:t>
            </a:r>
            <a:r>
              <a:rPr lang="fr-FR" sz="1800" dirty="0" err="1">
                <a:solidFill>
                  <a:srgbClr val="3F3F3F"/>
                </a:solidFill>
                <a:latin typeface="Palatino"/>
                <a:ea typeface="Palatino"/>
                <a:cs typeface="Palatino"/>
                <a:sym typeface="Palatino"/>
              </a:rPr>
              <a:t>pacing</a:t>
            </a:r>
            <a:r>
              <a:rPr lang="fr-FR" sz="1800" dirty="0">
                <a:solidFill>
                  <a:srgbClr val="3F3F3F"/>
                </a:solidFill>
                <a:latin typeface="Palatino"/>
                <a:ea typeface="Palatino"/>
                <a:cs typeface="Palatino"/>
                <a:sym typeface="Palatino"/>
              </a:rPr>
              <a:t> of the </a:t>
            </a:r>
            <a:r>
              <a:rPr lang="fr-FR" sz="1800" dirty="0" err="1">
                <a:solidFill>
                  <a:srgbClr val="3F3F3F"/>
                </a:solidFill>
                <a:latin typeface="Palatino"/>
                <a:ea typeface="Palatino"/>
                <a:cs typeface="Palatino"/>
                <a:sym typeface="Palatino"/>
              </a:rPr>
              <a:t>aural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side</a:t>
            </a:r>
            <a:r>
              <a:rPr lang="fr-FR" sz="1800" dirty="0">
                <a:solidFill>
                  <a:srgbClr val="3F3F3F"/>
                </a:solidFill>
                <a:latin typeface="Palatino"/>
                <a:ea typeface="Palatino"/>
                <a:cs typeface="Palatino"/>
                <a:sym typeface="Palatino"/>
              </a:rPr>
              <a:t> of the shows, </a:t>
            </a:r>
            <a:r>
              <a:rPr lang="fr-FR" sz="1800" dirty="0" err="1">
                <a:solidFill>
                  <a:srgbClr val="3F3F3F"/>
                </a:solidFill>
                <a:latin typeface="Palatino"/>
                <a:ea typeface="Palatino"/>
                <a:cs typeface="Palatino"/>
                <a:sym typeface="Palatino"/>
              </a:rPr>
              <a:t>calculate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time </a:t>
            </a:r>
            <a:r>
              <a:rPr lang="fr-FR" sz="1800" dirty="0" err="1">
                <a:solidFill>
                  <a:srgbClr val="3F3F3F"/>
                </a:solidFill>
                <a:latin typeface="Palatino"/>
                <a:ea typeface="Palatino"/>
                <a:cs typeface="Palatino"/>
                <a:sym typeface="Palatino"/>
              </a:rPr>
              <a:t>after</a:t>
            </a:r>
            <a:r>
              <a:rPr lang="fr-FR" sz="1800" dirty="0">
                <a:solidFill>
                  <a:srgbClr val="3F3F3F"/>
                </a:solidFill>
                <a:latin typeface="Palatino"/>
                <a:ea typeface="Palatino"/>
                <a:cs typeface="Palatino"/>
                <a:sym typeface="Palatino"/>
              </a:rPr>
              <a:t> a shot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speech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first </a:t>
            </a:r>
            <a:r>
              <a:rPr lang="fr-FR" sz="1800" dirty="0" err="1">
                <a:solidFill>
                  <a:srgbClr val="3F3F3F"/>
                </a:solidFill>
                <a:latin typeface="Palatino"/>
                <a:ea typeface="Palatino"/>
                <a:cs typeface="Palatino"/>
                <a:sym typeface="Palatino"/>
              </a:rPr>
              <a:t>detected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split by the </a:t>
            </a:r>
            <a:r>
              <a:rPr lang="fr-FR" sz="1800" dirty="0" err="1">
                <a:solidFill>
                  <a:srgbClr val="3F3F3F"/>
                </a:solidFill>
                <a:latin typeface="Palatino"/>
                <a:ea typeface="Palatino"/>
                <a:cs typeface="Palatino"/>
                <a:sym typeface="Palatino"/>
              </a:rPr>
              <a:t>number</a:t>
            </a:r>
            <a:r>
              <a:rPr lang="fr-FR" sz="1800" dirty="0">
                <a:solidFill>
                  <a:srgbClr val="3F3F3F"/>
                </a:solidFill>
                <a:latin typeface="Palatino"/>
                <a:ea typeface="Palatino"/>
                <a:cs typeface="Palatino"/>
                <a:sym typeface="Palatino"/>
              </a:rPr>
              <a:t> of people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Five shows have a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delay</a:t>
            </a:r>
            <a:r>
              <a:rPr lang="fr-FR" sz="1800" dirty="0">
                <a:solidFill>
                  <a:srgbClr val="3F3F3F"/>
                </a:solidFill>
                <a:latin typeface="Palatino"/>
                <a:ea typeface="Palatino"/>
                <a:cs typeface="Palatino"/>
                <a:sym typeface="Palatino"/>
              </a:rPr>
              <a:t> of </a:t>
            </a:r>
            <a:r>
              <a:rPr lang="fr-FR" sz="1800" b="1" dirty="0">
                <a:solidFill>
                  <a:srgbClr val="3F3F3F"/>
                </a:solidFill>
                <a:latin typeface="Palatino"/>
                <a:ea typeface="Palatino"/>
                <a:cs typeface="Palatino"/>
                <a:sym typeface="Palatino"/>
              </a:rPr>
              <a:t>0.6-0.8</a:t>
            </a:r>
            <a:r>
              <a:rPr lang="fr-FR" sz="1800" dirty="0">
                <a:solidFill>
                  <a:srgbClr val="3F3F3F"/>
                </a:solidFill>
                <a:latin typeface="Palatino"/>
                <a:ea typeface="Palatino"/>
                <a:cs typeface="Palatino"/>
                <a:sym typeface="Palatino"/>
              </a:rPr>
              <a:t> seconds </a:t>
            </a:r>
            <a:r>
              <a:rPr lang="fr-FR" sz="1800" dirty="0" err="1">
                <a:solidFill>
                  <a:srgbClr val="3F3F3F"/>
                </a:solidFill>
                <a:latin typeface="Palatino"/>
                <a:ea typeface="Palatino"/>
                <a:cs typeface="Palatino"/>
                <a:sym typeface="Palatino"/>
              </a:rPr>
              <a:t>when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only</a:t>
            </a:r>
            <a:r>
              <a:rPr lang="fr-FR" sz="1800" dirty="0">
                <a:solidFill>
                  <a:srgbClr val="3F3F3F"/>
                </a:solidFill>
                <a:latin typeface="Palatino"/>
                <a:ea typeface="Palatino"/>
                <a:cs typeface="Palatino"/>
                <a:sym typeface="Palatino"/>
              </a:rPr>
              <a:t> one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a:t>
            </a:r>
            <a:r>
              <a:rPr lang="fr-FR" sz="1800" i="1" dirty="0">
                <a:solidFill>
                  <a:srgbClr val="3F3F3F"/>
                </a:solidFill>
                <a:latin typeface="Palatino"/>
                <a:ea typeface="Palatino"/>
                <a:cs typeface="Palatino"/>
                <a:sym typeface="Palatino"/>
              </a:rPr>
              <a:t>Lucy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which</a:t>
            </a:r>
            <a:r>
              <a:rPr lang="fr-FR" sz="1800" dirty="0">
                <a:solidFill>
                  <a:srgbClr val="3F3F3F"/>
                </a:solidFill>
                <a:latin typeface="Palatino"/>
                <a:ea typeface="Palatino"/>
                <a:cs typeface="Palatino"/>
                <a:sym typeface="Palatino"/>
              </a:rPr>
              <a:t> relies more </a:t>
            </a:r>
            <a:r>
              <a:rPr lang="fr-FR" sz="1800" dirty="0" err="1">
                <a:solidFill>
                  <a:srgbClr val="3F3F3F"/>
                </a:solidFill>
                <a:latin typeface="Palatino"/>
                <a:ea typeface="Palatino"/>
                <a:cs typeface="Palatino"/>
                <a:sym typeface="Palatino"/>
              </a:rPr>
              <a:t>heavily</a:t>
            </a:r>
            <a:r>
              <a:rPr lang="fr-FR" sz="1800" dirty="0">
                <a:solidFill>
                  <a:srgbClr val="3F3F3F"/>
                </a:solidFill>
                <a:latin typeface="Palatino"/>
                <a:ea typeface="Palatino"/>
                <a:cs typeface="Palatino"/>
                <a:sym typeface="Palatino"/>
              </a:rPr>
              <a:t> on </a:t>
            </a:r>
            <a:r>
              <a:rPr lang="fr-FR" sz="1800" dirty="0" err="1">
                <a:solidFill>
                  <a:srgbClr val="3F3F3F"/>
                </a:solidFill>
                <a:latin typeface="Palatino"/>
                <a:ea typeface="Palatino"/>
                <a:cs typeface="Palatino"/>
                <a:sym typeface="Palatino"/>
              </a:rPr>
              <a:t>physical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humor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takes</a:t>
            </a:r>
            <a:r>
              <a:rPr lang="fr-FR" sz="1800" dirty="0">
                <a:solidFill>
                  <a:srgbClr val="3F3F3F"/>
                </a:solidFill>
                <a:latin typeface="Palatino"/>
                <a:ea typeface="Palatino"/>
                <a:cs typeface="Palatino"/>
                <a:sym typeface="Palatino"/>
              </a:rPr>
              <a:t> about </a:t>
            </a:r>
            <a:r>
              <a:rPr lang="fr-FR" sz="1800" dirty="0" err="1">
                <a:solidFill>
                  <a:srgbClr val="3F3F3F"/>
                </a:solidFill>
                <a:latin typeface="Palatino"/>
                <a:ea typeface="Palatino"/>
                <a:cs typeface="Palatino"/>
                <a:sym typeface="Palatino"/>
              </a:rPr>
              <a:t>twice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amount</a:t>
            </a:r>
            <a:r>
              <a:rPr lang="fr-FR" sz="1800" dirty="0">
                <a:solidFill>
                  <a:srgbClr val="3F3F3F"/>
                </a:solidFill>
                <a:latin typeface="Palatino"/>
                <a:ea typeface="Palatino"/>
                <a:cs typeface="Palatino"/>
                <a:sym typeface="Palatino"/>
              </a:rPr>
              <a:t> of time.</a:t>
            </a:r>
            <a:endParaRPr dirty="0"/>
          </a:p>
        </p:txBody>
      </p:sp>
      <p:sp>
        <p:nvSpPr>
          <p:cNvPr id="606" name="Google Shape;606;p4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(time to speech)</a:t>
            </a:r>
            <a:endParaRPr/>
          </a:p>
        </p:txBody>
      </p:sp>
      <p:pic>
        <p:nvPicPr>
          <p:cNvPr id="607" name="Google Shape;607;p42" descr="Une image contenant table&#10;&#10;Description générée automatiquement"/>
          <p:cNvPicPr preferRelativeResize="0"/>
          <p:nvPr/>
        </p:nvPicPr>
        <p:blipFill rotWithShape="1">
          <a:blip r:embed="rId4">
            <a:alphaModFix/>
          </a:blip>
          <a:srcRect/>
          <a:stretch/>
        </p:blipFill>
        <p:spPr>
          <a:xfrm>
            <a:off x="6630769" y="1600200"/>
            <a:ext cx="5010978" cy="2928142"/>
          </a:xfrm>
          <a:prstGeom prst="rect">
            <a:avLst/>
          </a:prstGeom>
          <a:noFill/>
          <a:ln>
            <a:noFill/>
          </a:ln>
        </p:spPr>
      </p:pic>
      <p:sp>
        <p:nvSpPr>
          <p:cNvPr id="2" name="Rectangle 1">
            <a:extLst>
              <a:ext uri="{FF2B5EF4-FFF2-40B4-BE49-F238E27FC236}">
                <a16:creationId xmlns:a16="http://schemas.microsoft.com/office/drawing/2014/main" id="{D23CADAA-12B6-B777-28BD-EB91809E815B}"/>
              </a:ext>
            </a:extLst>
          </p:cNvPr>
          <p:cNvSpPr/>
          <p:nvPr/>
        </p:nvSpPr>
        <p:spPr>
          <a:xfrm>
            <a:off x="8576440" y="2249214"/>
            <a:ext cx="987973" cy="1366346"/>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134658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04" name="Google Shape;604;p4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05" name="Google Shape;605;p42"/>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Look at the pacing of the aural side of the shows, calculate the median time after a shot that speech is first detected, also split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Five shows have a median delay of </a:t>
            </a:r>
            <a:r>
              <a:rPr lang="fr-FR" sz="1800" b="1">
                <a:solidFill>
                  <a:srgbClr val="3F3F3F"/>
                </a:solidFill>
                <a:latin typeface="Palatino"/>
                <a:ea typeface="Palatino"/>
                <a:cs typeface="Palatino"/>
                <a:sym typeface="Palatino"/>
              </a:rPr>
              <a:t>0.6-0.8</a:t>
            </a:r>
            <a:r>
              <a:rPr lang="fr-FR" sz="1800">
                <a:solidFill>
                  <a:srgbClr val="3F3F3F"/>
                </a:solidFill>
                <a:latin typeface="Palatino"/>
                <a:ea typeface="Palatino"/>
                <a:cs typeface="Palatino"/>
                <a:sym typeface="Palatino"/>
              </a:rPr>
              <a:t> seconds when there is only one character present.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which relies more heavily on physical humor, takes about twice that amount of time.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Delay increases by around a </a:t>
            </a:r>
            <a:r>
              <a:rPr lang="fr-FR" sz="1800" b="1">
                <a:solidFill>
                  <a:srgbClr val="3F3F3F"/>
                </a:solidFill>
                <a:latin typeface="Palatino"/>
                <a:ea typeface="Palatino"/>
                <a:cs typeface="Palatino"/>
                <a:sym typeface="Palatino"/>
              </a:rPr>
              <a:t>factor of two </a:t>
            </a:r>
            <a:r>
              <a:rPr lang="fr-FR" sz="1800">
                <a:solidFill>
                  <a:srgbClr val="3F3F3F"/>
                </a:solidFill>
                <a:latin typeface="Palatino"/>
                <a:ea typeface="Palatino"/>
                <a:cs typeface="Palatino"/>
                <a:sym typeface="Palatino"/>
              </a:rPr>
              <a:t>when there are two people present, and slightly more with 3+ people.</a:t>
            </a:r>
            <a:endParaRPr/>
          </a:p>
        </p:txBody>
      </p:sp>
      <p:sp>
        <p:nvSpPr>
          <p:cNvPr id="606" name="Google Shape;606;p4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(time to speech)</a:t>
            </a:r>
            <a:endParaRPr/>
          </a:p>
        </p:txBody>
      </p:sp>
      <p:pic>
        <p:nvPicPr>
          <p:cNvPr id="607" name="Google Shape;607;p42" descr="Une image contenant table&#10;&#10;Description générée automatiquement"/>
          <p:cNvPicPr preferRelativeResize="0"/>
          <p:nvPr/>
        </p:nvPicPr>
        <p:blipFill rotWithShape="1">
          <a:blip r:embed="rId4">
            <a:alphaModFix/>
          </a:blip>
          <a:srcRect/>
          <a:stretch/>
        </p:blipFill>
        <p:spPr>
          <a:xfrm>
            <a:off x="6630769" y="1600200"/>
            <a:ext cx="5010978" cy="2928142"/>
          </a:xfrm>
          <a:prstGeom prst="rect">
            <a:avLst/>
          </a:prstGeom>
          <a:noFill/>
          <a:ln>
            <a:noFill/>
          </a:ln>
        </p:spPr>
      </p:pic>
      <p:sp>
        <p:nvSpPr>
          <p:cNvPr id="2" name="Rectangle 1">
            <a:extLst>
              <a:ext uri="{FF2B5EF4-FFF2-40B4-BE49-F238E27FC236}">
                <a16:creationId xmlns:a16="http://schemas.microsoft.com/office/drawing/2014/main" id="{D23CADAA-12B6-B777-28BD-EB91809E815B}"/>
              </a:ext>
            </a:extLst>
          </p:cNvPr>
          <p:cNvSpPr/>
          <p:nvPr/>
        </p:nvSpPr>
        <p:spPr>
          <a:xfrm flipV="1">
            <a:off x="8576440" y="3615560"/>
            <a:ext cx="987973" cy="210206"/>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719192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04" name="Google Shape;604;p4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05" name="Google Shape;605;p42"/>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Look at the pacing of the aural side of the shows, calculate the median time after a shot that speech is first detected, also split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Five shows have a median delay of </a:t>
            </a:r>
            <a:r>
              <a:rPr lang="fr-FR" sz="1800" b="1">
                <a:solidFill>
                  <a:srgbClr val="3F3F3F"/>
                </a:solidFill>
                <a:latin typeface="Palatino"/>
                <a:ea typeface="Palatino"/>
                <a:cs typeface="Palatino"/>
                <a:sym typeface="Palatino"/>
              </a:rPr>
              <a:t>0.6-0.8</a:t>
            </a:r>
            <a:r>
              <a:rPr lang="fr-FR" sz="1800">
                <a:solidFill>
                  <a:srgbClr val="3F3F3F"/>
                </a:solidFill>
                <a:latin typeface="Palatino"/>
                <a:ea typeface="Palatino"/>
                <a:cs typeface="Palatino"/>
                <a:sym typeface="Palatino"/>
              </a:rPr>
              <a:t> seconds when there is only one character present.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which relies more heavily on physical humor, takes about twice that amount of time.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Delay increases by around a </a:t>
            </a:r>
            <a:r>
              <a:rPr lang="fr-FR" sz="1800" b="1">
                <a:solidFill>
                  <a:srgbClr val="3F3F3F"/>
                </a:solidFill>
                <a:latin typeface="Palatino"/>
                <a:ea typeface="Palatino"/>
                <a:cs typeface="Palatino"/>
                <a:sym typeface="Palatino"/>
              </a:rPr>
              <a:t>factor of two </a:t>
            </a:r>
            <a:r>
              <a:rPr lang="fr-FR" sz="1800">
                <a:solidFill>
                  <a:srgbClr val="3F3F3F"/>
                </a:solidFill>
                <a:latin typeface="Palatino"/>
                <a:ea typeface="Palatino"/>
                <a:cs typeface="Palatino"/>
                <a:sym typeface="Palatino"/>
              </a:rPr>
              <a:t>when there are two people present, and slightly more with 3+ people.</a:t>
            </a:r>
            <a:endParaRPr/>
          </a:p>
        </p:txBody>
      </p:sp>
      <p:sp>
        <p:nvSpPr>
          <p:cNvPr id="606" name="Google Shape;606;p4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(time to speech)</a:t>
            </a:r>
            <a:endParaRPr/>
          </a:p>
        </p:txBody>
      </p:sp>
      <p:pic>
        <p:nvPicPr>
          <p:cNvPr id="607" name="Google Shape;607;p42" descr="Une image contenant table&#10;&#10;Description générée automatiquement"/>
          <p:cNvPicPr preferRelativeResize="0"/>
          <p:nvPr/>
        </p:nvPicPr>
        <p:blipFill rotWithShape="1">
          <a:blip r:embed="rId4">
            <a:alphaModFix/>
          </a:blip>
          <a:srcRect/>
          <a:stretch/>
        </p:blipFill>
        <p:spPr>
          <a:xfrm>
            <a:off x="6630769" y="1600200"/>
            <a:ext cx="5010978" cy="2928142"/>
          </a:xfrm>
          <a:prstGeom prst="rect">
            <a:avLst/>
          </a:prstGeom>
          <a:noFill/>
          <a:ln>
            <a:noFill/>
          </a:ln>
        </p:spPr>
      </p:pic>
      <p:sp>
        <p:nvSpPr>
          <p:cNvPr id="2" name="Rectangle 1">
            <a:extLst>
              <a:ext uri="{FF2B5EF4-FFF2-40B4-BE49-F238E27FC236}">
                <a16:creationId xmlns:a16="http://schemas.microsoft.com/office/drawing/2014/main" id="{D23CADAA-12B6-B777-28BD-EB91809E815B}"/>
              </a:ext>
            </a:extLst>
          </p:cNvPr>
          <p:cNvSpPr/>
          <p:nvPr/>
        </p:nvSpPr>
        <p:spPr>
          <a:xfrm flipV="1">
            <a:off x="8576440" y="2490952"/>
            <a:ext cx="1996967" cy="1334814"/>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131842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7" descr="A previous screening of Abel Gance’s Napoleon"/>
          <p:cNvPicPr preferRelativeResize="0"/>
          <p:nvPr/>
        </p:nvPicPr>
        <p:blipFill rotWithShape="1">
          <a:blip r:embed="rId3">
            <a:alphaModFix/>
          </a:blip>
          <a:srcRect/>
          <a:stretch/>
        </p:blipFill>
        <p:spPr>
          <a:xfrm>
            <a:off x="6506181" y="1553321"/>
            <a:ext cx="5080993" cy="3048596"/>
          </a:xfrm>
          <a:prstGeom prst="rect">
            <a:avLst/>
          </a:prstGeom>
          <a:noFill/>
          <a:ln>
            <a:noFill/>
          </a:ln>
        </p:spPr>
      </p:pic>
      <p:pic>
        <p:nvPicPr>
          <p:cNvPr id="199" name="Google Shape;199;p7"/>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00" name="Google Shape;200;p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01" name="Google Shape;201;p7"/>
          <p:cNvSpPr txBox="1"/>
          <p:nvPr/>
        </p:nvSpPr>
        <p:spPr>
          <a:xfrm>
            <a:off x="601830" y="803005"/>
            <a:ext cx="5252434"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Influenced by </a:t>
            </a:r>
            <a:r>
              <a:rPr lang="fr-FR" sz="1800" b="1">
                <a:solidFill>
                  <a:srgbClr val="3F3F3F"/>
                </a:solidFill>
                <a:latin typeface="Palatino"/>
                <a:ea typeface="Palatino"/>
                <a:cs typeface="Palatino"/>
                <a:sym typeface="Palatino"/>
              </a:rPr>
              <a:t>literary studies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art history</a:t>
            </a:r>
            <a:r>
              <a:rPr lang="fr-FR" sz="1800">
                <a:solidFill>
                  <a:srgbClr val="3F3F3F"/>
                </a:solidFill>
                <a:latin typeface="Palatino"/>
                <a:ea typeface="Palatino"/>
                <a:cs typeface="Palatino"/>
                <a:sym typeface="Palatino"/>
              </a:rPr>
              <a:t>, there has been a long tradition within film studies to engage in a close analysis of the form, style, and content of feature-length films. </a:t>
            </a:r>
            <a:endParaRPr/>
          </a:p>
        </p:txBody>
      </p:sp>
      <p:sp>
        <p:nvSpPr>
          <p:cNvPr id="202" name="Google Shape;202;p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Film Studies: Close and Computational Analyses</a:t>
            </a:r>
            <a:endParaRPr/>
          </a:p>
        </p:txBody>
      </p:sp>
      <p:sp>
        <p:nvSpPr>
          <p:cNvPr id="203" name="Google Shape;203;p7"/>
          <p:cNvSpPr txBox="1"/>
          <p:nvPr/>
        </p:nvSpPr>
        <p:spPr>
          <a:xfrm>
            <a:off x="7413059" y="4601917"/>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Screening of </a:t>
            </a:r>
            <a:r>
              <a:rPr lang="fr-FR" sz="1050" i="1">
                <a:solidFill>
                  <a:srgbClr val="7F7F7F"/>
                </a:solidFill>
                <a:latin typeface="Palatino"/>
                <a:ea typeface="Palatino"/>
                <a:cs typeface="Palatino"/>
                <a:sym typeface="Palatino"/>
              </a:rPr>
              <a:t>Napoleon </a:t>
            </a:r>
            <a:r>
              <a:rPr lang="fr-FR" sz="1050">
                <a:solidFill>
                  <a:srgbClr val="7F7F7F"/>
                </a:solidFill>
                <a:latin typeface="Palatino"/>
                <a:ea typeface="Palatino"/>
                <a:cs typeface="Palatino"/>
                <a:sym typeface="Palatino"/>
              </a:rPr>
              <a:t>(1927)</a:t>
            </a:r>
            <a:endParaRPr sz="1050" i="1">
              <a:solidFill>
                <a:srgbClr val="7F7F7F"/>
              </a:solidFill>
              <a:latin typeface="Palatino"/>
              <a:ea typeface="Palatino"/>
              <a:cs typeface="Palatino"/>
              <a:sym typeface="Palatin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4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13" name="Google Shape;613;p4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14" name="Google Shape;614;p4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15" name="Google Shape;615;p43"/>
          <p:cNvSpPr txBox="1"/>
          <p:nvPr/>
        </p:nvSpPr>
        <p:spPr>
          <a:xfrm>
            <a:off x="601830" y="803005"/>
            <a:ext cx="5252434" cy="28622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main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(s) for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shows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 </a:t>
            </a:r>
            <a:r>
              <a:rPr lang="fr-FR" sz="1800" dirty="0" err="1">
                <a:solidFill>
                  <a:srgbClr val="3F3F3F"/>
                </a:solidFill>
                <a:latin typeface="Palatino"/>
                <a:ea typeface="Palatino"/>
                <a:cs typeface="Palatino"/>
                <a:sym typeface="Palatino"/>
              </a:rPr>
              <a:t>immediately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clear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summary</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their</a:t>
            </a:r>
            <a:r>
              <a:rPr lang="fr-FR" sz="1800" dirty="0">
                <a:solidFill>
                  <a:srgbClr val="3F3F3F"/>
                </a:solidFill>
                <a:latin typeface="Palatino"/>
                <a:ea typeface="Palatino"/>
                <a:cs typeface="Palatino"/>
                <a:sym typeface="Palatino"/>
              </a:rPr>
              <a:t> concepts; in </a:t>
            </a:r>
            <a:r>
              <a:rPr lang="fr-FR" sz="1800" dirty="0" err="1">
                <a:solidFill>
                  <a:srgbClr val="3F3F3F"/>
                </a:solidFill>
                <a:latin typeface="Palatino"/>
                <a:ea typeface="Palatino"/>
                <a:cs typeface="Palatino"/>
                <a:sym typeface="Palatino"/>
              </a:rPr>
              <a:t>three</a:t>
            </a:r>
            <a:r>
              <a:rPr lang="fr-FR" sz="1800" dirty="0">
                <a:solidFill>
                  <a:srgbClr val="3F3F3F"/>
                </a:solidFill>
                <a:latin typeface="Palatino"/>
                <a:ea typeface="Palatino"/>
                <a:cs typeface="Palatino"/>
                <a:sym typeface="Palatino"/>
              </a:rPr>
              <a:t> of the shows, the issue of </a:t>
            </a:r>
            <a:r>
              <a:rPr lang="fr-FR" sz="1800" dirty="0" err="1">
                <a:solidFill>
                  <a:srgbClr val="3F3F3F"/>
                </a:solidFill>
                <a:latin typeface="Palatino"/>
                <a:ea typeface="Palatino"/>
                <a:cs typeface="Palatino"/>
                <a:sym typeface="Palatino"/>
              </a:rPr>
              <a:t>who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was</a:t>
            </a:r>
            <a:r>
              <a:rPr lang="fr-FR" sz="1800" dirty="0">
                <a:solidFill>
                  <a:srgbClr val="3F3F3F"/>
                </a:solidFill>
                <a:latin typeface="Palatino"/>
                <a:ea typeface="Palatino"/>
                <a:cs typeface="Palatino"/>
                <a:sym typeface="Palatino"/>
              </a:rPr>
              <a:t> the central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became</a:t>
            </a:r>
            <a:r>
              <a:rPr lang="fr-FR" sz="1800" dirty="0">
                <a:solidFill>
                  <a:srgbClr val="3F3F3F"/>
                </a:solidFill>
                <a:latin typeface="Palatino"/>
                <a:ea typeface="Palatino"/>
                <a:cs typeface="Palatino"/>
                <a:sym typeface="Palatino"/>
              </a:rPr>
              <a:t> a major source of </a:t>
            </a:r>
            <a:r>
              <a:rPr lang="fr-FR" sz="1800" dirty="0" err="1">
                <a:solidFill>
                  <a:srgbClr val="3F3F3F"/>
                </a:solidFill>
                <a:latin typeface="Palatino"/>
                <a:ea typeface="Palatino"/>
                <a:cs typeface="Palatino"/>
                <a:sym typeface="Palatino"/>
              </a:rPr>
              <a:t>conflict</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Assign</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be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visually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if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 ±5 shots in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directions.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percentage of time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face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or </a:t>
            </a:r>
            <a:r>
              <a:rPr lang="fr-FR" sz="1800" dirty="0" err="1">
                <a:solidFill>
                  <a:srgbClr val="3F3F3F"/>
                </a:solidFill>
                <a:latin typeface="Palatino"/>
                <a:ea typeface="Palatino"/>
                <a:cs typeface="Palatino"/>
                <a:sym typeface="Palatino"/>
              </a:rPr>
              <a:t>recently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a:t>
            </a:r>
            <a:endParaRPr dirty="0"/>
          </a:p>
        </p:txBody>
      </p:sp>
      <p:pic>
        <p:nvPicPr>
          <p:cNvPr id="616" name="Google Shape;616;p43" descr="Une image contenant texte, reçu&#10;&#10;Description générée automatiquement"/>
          <p:cNvPicPr preferRelativeResize="0"/>
          <p:nvPr/>
        </p:nvPicPr>
        <p:blipFill rotWithShape="1">
          <a:blip r:embed="rId4">
            <a:alphaModFix/>
          </a:blip>
          <a:srcRect r="46622"/>
          <a:stretch/>
        </p:blipFill>
        <p:spPr>
          <a:xfrm>
            <a:off x="6096000" y="364680"/>
            <a:ext cx="3728484" cy="5854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4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13" name="Google Shape;613;p4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14" name="Google Shape;614;p4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15" name="Google Shape;615;p43"/>
          <p:cNvSpPr txBox="1"/>
          <p:nvPr/>
        </p:nvSpPr>
        <p:spPr>
          <a:xfrm>
            <a:off x="601830" y="803005"/>
            <a:ext cx="5252434" cy="36932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main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(s) for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shows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 </a:t>
            </a:r>
            <a:r>
              <a:rPr lang="fr-FR" sz="1800" dirty="0" err="1">
                <a:solidFill>
                  <a:srgbClr val="3F3F3F"/>
                </a:solidFill>
                <a:latin typeface="Palatino"/>
                <a:ea typeface="Palatino"/>
                <a:cs typeface="Palatino"/>
                <a:sym typeface="Palatino"/>
              </a:rPr>
              <a:t>immediately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clear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summary</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their</a:t>
            </a:r>
            <a:r>
              <a:rPr lang="fr-FR" sz="1800" dirty="0">
                <a:solidFill>
                  <a:srgbClr val="3F3F3F"/>
                </a:solidFill>
                <a:latin typeface="Palatino"/>
                <a:ea typeface="Palatino"/>
                <a:cs typeface="Palatino"/>
                <a:sym typeface="Palatino"/>
              </a:rPr>
              <a:t> concepts; in </a:t>
            </a:r>
            <a:r>
              <a:rPr lang="fr-FR" sz="1800" dirty="0" err="1">
                <a:solidFill>
                  <a:srgbClr val="3F3F3F"/>
                </a:solidFill>
                <a:latin typeface="Palatino"/>
                <a:ea typeface="Palatino"/>
                <a:cs typeface="Palatino"/>
                <a:sym typeface="Palatino"/>
              </a:rPr>
              <a:t>three</a:t>
            </a:r>
            <a:r>
              <a:rPr lang="fr-FR" sz="1800" dirty="0">
                <a:solidFill>
                  <a:srgbClr val="3F3F3F"/>
                </a:solidFill>
                <a:latin typeface="Palatino"/>
                <a:ea typeface="Palatino"/>
                <a:cs typeface="Palatino"/>
                <a:sym typeface="Palatino"/>
              </a:rPr>
              <a:t> of the shows, the issue of </a:t>
            </a:r>
            <a:r>
              <a:rPr lang="fr-FR" sz="1800" dirty="0" err="1">
                <a:solidFill>
                  <a:srgbClr val="3F3F3F"/>
                </a:solidFill>
                <a:latin typeface="Palatino"/>
                <a:ea typeface="Palatino"/>
                <a:cs typeface="Palatino"/>
                <a:sym typeface="Palatino"/>
              </a:rPr>
              <a:t>who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was</a:t>
            </a:r>
            <a:r>
              <a:rPr lang="fr-FR" sz="1800" dirty="0">
                <a:solidFill>
                  <a:srgbClr val="3F3F3F"/>
                </a:solidFill>
                <a:latin typeface="Palatino"/>
                <a:ea typeface="Palatino"/>
                <a:cs typeface="Palatino"/>
                <a:sym typeface="Palatino"/>
              </a:rPr>
              <a:t> the central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became</a:t>
            </a:r>
            <a:r>
              <a:rPr lang="fr-FR" sz="1800" dirty="0">
                <a:solidFill>
                  <a:srgbClr val="3F3F3F"/>
                </a:solidFill>
                <a:latin typeface="Palatino"/>
                <a:ea typeface="Palatino"/>
                <a:cs typeface="Palatino"/>
                <a:sym typeface="Palatino"/>
              </a:rPr>
              <a:t> a major source of </a:t>
            </a:r>
            <a:r>
              <a:rPr lang="fr-FR" sz="1800" dirty="0" err="1">
                <a:solidFill>
                  <a:srgbClr val="3F3F3F"/>
                </a:solidFill>
                <a:latin typeface="Palatino"/>
                <a:ea typeface="Palatino"/>
                <a:cs typeface="Palatino"/>
                <a:sym typeface="Palatino"/>
              </a:rPr>
              <a:t>conflict</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Assign</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be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visually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if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 ±5 shots in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directions.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percentage of time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face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or </a:t>
            </a:r>
            <a:r>
              <a:rPr lang="fr-FR" sz="1800" dirty="0" err="1">
                <a:solidFill>
                  <a:srgbClr val="3F3F3F"/>
                </a:solidFill>
                <a:latin typeface="Palatino"/>
                <a:ea typeface="Palatino"/>
                <a:cs typeface="Palatino"/>
                <a:sym typeface="Palatino"/>
              </a:rPr>
              <a:t>recently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dirty="0" err="1">
                <a:solidFill>
                  <a:srgbClr val="3F3F3F"/>
                </a:solidFill>
                <a:latin typeface="Palatino"/>
                <a:ea typeface="Palatino"/>
                <a:cs typeface="Palatino"/>
                <a:sym typeface="Palatino"/>
              </a:rPr>
              <a:t>Every</a:t>
            </a:r>
            <a:r>
              <a:rPr lang="fr-FR" sz="1800" b="1" dirty="0">
                <a:solidFill>
                  <a:srgbClr val="3F3F3F"/>
                </a:solidFill>
                <a:latin typeface="Palatino"/>
                <a:ea typeface="Palatino"/>
                <a:cs typeface="Palatino"/>
                <a:sym typeface="Palatino"/>
              </a:rPr>
              <a:t> show has a </a:t>
            </a:r>
            <a:r>
              <a:rPr lang="fr-FR" sz="1800" b="1" dirty="0" err="1">
                <a:solidFill>
                  <a:srgbClr val="3F3F3F"/>
                </a:solidFill>
                <a:latin typeface="Palatino"/>
                <a:ea typeface="Palatino"/>
                <a:cs typeface="Palatino"/>
                <a:sym typeface="Palatino"/>
              </a:rPr>
              <a:t>clear</a:t>
            </a:r>
            <a:r>
              <a:rPr lang="fr-FR" sz="1800" b="1" dirty="0">
                <a:solidFill>
                  <a:srgbClr val="3F3F3F"/>
                </a:solidFill>
                <a:latin typeface="Palatino"/>
                <a:ea typeface="Palatino"/>
                <a:cs typeface="Palatino"/>
                <a:sym typeface="Palatino"/>
              </a:rPr>
              <a:t> dominant </a:t>
            </a:r>
            <a:r>
              <a:rPr lang="fr-FR" sz="1800" b="1" dirty="0" err="1">
                <a:solidFill>
                  <a:srgbClr val="3F3F3F"/>
                </a:solidFill>
                <a:latin typeface="Palatino"/>
                <a:ea typeface="Palatino"/>
                <a:cs typeface="Palatino"/>
                <a:sym typeface="Palatino"/>
              </a:rPr>
              <a:t>character</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who</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is</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present</a:t>
            </a:r>
            <a:r>
              <a:rPr lang="fr-FR" sz="1800" b="1" dirty="0">
                <a:solidFill>
                  <a:srgbClr val="3F3F3F"/>
                </a:solidFill>
                <a:latin typeface="Palatino"/>
                <a:ea typeface="Palatino"/>
                <a:cs typeface="Palatino"/>
                <a:sym typeface="Palatino"/>
              </a:rPr>
              <a:t> 66% or more of the time. </a:t>
            </a:r>
            <a:endParaRPr sz="1800" b="1" dirty="0">
              <a:solidFill>
                <a:srgbClr val="3F3F3F"/>
              </a:solidFill>
              <a:latin typeface="Palatino"/>
              <a:ea typeface="Palatino"/>
              <a:cs typeface="Palatino"/>
              <a:sym typeface="Palatino"/>
            </a:endParaRPr>
          </a:p>
        </p:txBody>
      </p:sp>
      <p:pic>
        <p:nvPicPr>
          <p:cNvPr id="616" name="Google Shape;616;p43" descr="Une image contenant texte, reçu&#10;&#10;Description générée automatiquement"/>
          <p:cNvPicPr preferRelativeResize="0"/>
          <p:nvPr/>
        </p:nvPicPr>
        <p:blipFill rotWithShape="1">
          <a:blip r:embed="rId4">
            <a:alphaModFix/>
          </a:blip>
          <a:srcRect r="46622"/>
          <a:stretch/>
        </p:blipFill>
        <p:spPr>
          <a:xfrm>
            <a:off x="6096000" y="364680"/>
            <a:ext cx="3728484" cy="5854700"/>
          </a:xfrm>
          <a:prstGeom prst="rect">
            <a:avLst/>
          </a:prstGeom>
          <a:noFill/>
          <a:ln>
            <a:noFill/>
          </a:ln>
        </p:spPr>
      </p:pic>
      <p:sp>
        <p:nvSpPr>
          <p:cNvPr id="2" name="Rectangle 1">
            <a:extLst>
              <a:ext uri="{FF2B5EF4-FFF2-40B4-BE49-F238E27FC236}">
                <a16:creationId xmlns:a16="http://schemas.microsoft.com/office/drawing/2014/main" id="{4231EBB4-8CF9-E092-4BDE-083B31A7C97C}"/>
              </a:ext>
            </a:extLst>
          </p:cNvPr>
          <p:cNvSpPr/>
          <p:nvPr/>
        </p:nvSpPr>
        <p:spPr>
          <a:xfrm flipV="1">
            <a:off x="7788162" y="691170"/>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Rectangle 2">
            <a:extLst>
              <a:ext uri="{FF2B5EF4-FFF2-40B4-BE49-F238E27FC236}">
                <a16:creationId xmlns:a16="http://schemas.microsoft.com/office/drawing/2014/main" id="{1A2A50A2-4CD0-C766-FF1A-AD8CC3B73EFB}"/>
              </a:ext>
            </a:extLst>
          </p:cNvPr>
          <p:cNvSpPr/>
          <p:nvPr/>
        </p:nvSpPr>
        <p:spPr>
          <a:xfrm flipV="1">
            <a:off x="7827517" y="1537253"/>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Rectangle 3">
            <a:extLst>
              <a:ext uri="{FF2B5EF4-FFF2-40B4-BE49-F238E27FC236}">
                <a16:creationId xmlns:a16="http://schemas.microsoft.com/office/drawing/2014/main" id="{3CF91D81-E0CA-F2E6-27EE-C339AB36F2FE}"/>
              </a:ext>
            </a:extLst>
          </p:cNvPr>
          <p:cNvSpPr/>
          <p:nvPr/>
        </p:nvSpPr>
        <p:spPr>
          <a:xfrm flipV="1">
            <a:off x="7819691" y="2582922"/>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1D41621E-EBAB-03AF-9358-97FCD19F4A10}"/>
              </a:ext>
            </a:extLst>
          </p:cNvPr>
          <p:cNvSpPr/>
          <p:nvPr/>
        </p:nvSpPr>
        <p:spPr>
          <a:xfrm flipV="1">
            <a:off x="7827517" y="3413235"/>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 name="Rectangle 5">
            <a:extLst>
              <a:ext uri="{FF2B5EF4-FFF2-40B4-BE49-F238E27FC236}">
                <a16:creationId xmlns:a16="http://schemas.microsoft.com/office/drawing/2014/main" id="{95F70872-6986-1EC9-B969-E08437202809}"/>
              </a:ext>
            </a:extLst>
          </p:cNvPr>
          <p:cNvSpPr/>
          <p:nvPr/>
        </p:nvSpPr>
        <p:spPr>
          <a:xfrm flipV="1">
            <a:off x="7788158" y="4453654"/>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D637D9E5-0034-8265-4D53-CAB075866DE4}"/>
              </a:ext>
            </a:extLst>
          </p:cNvPr>
          <p:cNvSpPr/>
          <p:nvPr/>
        </p:nvSpPr>
        <p:spPr>
          <a:xfrm flipV="1">
            <a:off x="7819690" y="5302296"/>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499371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4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13" name="Google Shape;613;p4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14" name="Google Shape;614;p4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15" name="Google Shape;615;p43"/>
          <p:cNvSpPr txBox="1"/>
          <p:nvPr/>
        </p:nvSpPr>
        <p:spPr>
          <a:xfrm>
            <a:off x="601830" y="803005"/>
            <a:ext cx="5252434"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main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(s) for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shows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 </a:t>
            </a:r>
            <a:r>
              <a:rPr lang="fr-FR" sz="1800" dirty="0" err="1">
                <a:solidFill>
                  <a:srgbClr val="3F3F3F"/>
                </a:solidFill>
                <a:latin typeface="Palatino"/>
                <a:ea typeface="Palatino"/>
                <a:cs typeface="Palatino"/>
                <a:sym typeface="Palatino"/>
              </a:rPr>
              <a:t>immediately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clear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summary</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their</a:t>
            </a:r>
            <a:r>
              <a:rPr lang="fr-FR" sz="1800" dirty="0">
                <a:solidFill>
                  <a:srgbClr val="3F3F3F"/>
                </a:solidFill>
                <a:latin typeface="Palatino"/>
                <a:ea typeface="Palatino"/>
                <a:cs typeface="Palatino"/>
                <a:sym typeface="Palatino"/>
              </a:rPr>
              <a:t> concepts; in </a:t>
            </a:r>
            <a:r>
              <a:rPr lang="fr-FR" sz="1800" dirty="0" err="1">
                <a:solidFill>
                  <a:srgbClr val="3F3F3F"/>
                </a:solidFill>
                <a:latin typeface="Palatino"/>
                <a:ea typeface="Palatino"/>
                <a:cs typeface="Palatino"/>
                <a:sym typeface="Palatino"/>
              </a:rPr>
              <a:t>three</a:t>
            </a:r>
            <a:r>
              <a:rPr lang="fr-FR" sz="1800" dirty="0">
                <a:solidFill>
                  <a:srgbClr val="3F3F3F"/>
                </a:solidFill>
                <a:latin typeface="Palatino"/>
                <a:ea typeface="Palatino"/>
                <a:cs typeface="Palatino"/>
                <a:sym typeface="Palatino"/>
              </a:rPr>
              <a:t> of the shows, the issue of </a:t>
            </a:r>
            <a:r>
              <a:rPr lang="fr-FR" sz="1800" dirty="0" err="1">
                <a:solidFill>
                  <a:srgbClr val="3F3F3F"/>
                </a:solidFill>
                <a:latin typeface="Palatino"/>
                <a:ea typeface="Palatino"/>
                <a:cs typeface="Palatino"/>
                <a:sym typeface="Palatino"/>
              </a:rPr>
              <a:t>who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was</a:t>
            </a:r>
            <a:r>
              <a:rPr lang="fr-FR" sz="1800" dirty="0">
                <a:solidFill>
                  <a:srgbClr val="3F3F3F"/>
                </a:solidFill>
                <a:latin typeface="Palatino"/>
                <a:ea typeface="Palatino"/>
                <a:cs typeface="Palatino"/>
                <a:sym typeface="Palatino"/>
              </a:rPr>
              <a:t> the central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became</a:t>
            </a:r>
            <a:r>
              <a:rPr lang="fr-FR" sz="1800" dirty="0">
                <a:solidFill>
                  <a:srgbClr val="3F3F3F"/>
                </a:solidFill>
                <a:latin typeface="Palatino"/>
                <a:ea typeface="Palatino"/>
                <a:cs typeface="Palatino"/>
                <a:sym typeface="Palatino"/>
              </a:rPr>
              <a:t> a major source of </a:t>
            </a:r>
            <a:r>
              <a:rPr lang="fr-FR" sz="1800" dirty="0" err="1">
                <a:solidFill>
                  <a:srgbClr val="3F3F3F"/>
                </a:solidFill>
                <a:latin typeface="Palatino"/>
                <a:ea typeface="Palatino"/>
                <a:cs typeface="Palatino"/>
                <a:sym typeface="Palatino"/>
              </a:rPr>
              <a:t>conflict</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Assign</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be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visually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if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 ±5 shots in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directions.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percentage of time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face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or </a:t>
            </a:r>
            <a:r>
              <a:rPr lang="fr-FR" sz="1800" dirty="0" err="1">
                <a:solidFill>
                  <a:srgbClr val="3F3F3F"/>
                </a:solidFill>
                <a:latin typeface="Palatino"/>
                <a:ea typeface="Palatino"/>
                <a:cs typeface="Palatino"/>
                <a:sym typeface="Palatino"/>
              </a:rPr>
              <a:t>recently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Every</a:t>
            </a:r>
            <a:r>
              <a:rPr lang="fr-FR" sz="1800" dirty="0">
                <a:solidFill>
                  <a:srgbClr val="3F3F3F"/>
                </a:solidFill>
                <a:latin typeface="Palatino"/>
                <a:ea typeface="Palatino"/>
                <a:cs typeface="Palatino"/>
                <a:sym typeface="Palatino"/>
              </a:rPr>
              <a:t> show has a </a:t>
            </a:r>
            <a:r>
              <a:rPr lang="fr-FR" sz="1800" dirty="0" err="1">
                <a:solidFill>
                  <a:srgbClr val="3F3F3F"/>
                </a:solidFill>
                <a:latin typeface="Palatino"/>
                <a:ea typeface="Palatino"/>
                <a:cs typeface="Palatino"/>
                <a:sym typeface="Palatino"/>
              </a:rPr>
              <a:t>clear</a:t>
            </a:r>
            <a:r>
              <a:rPr lang="fr-FR" sz="1800" dirty="0">
                <a:solidFill>
                  <a:srgbClr val="3F3F3F"/>
                </a:solidFill>
                <a:latin typeface="Palatino"/>
                <a:ea typeface="Palatino"/>
                <a:cs typeface="Palatino"/>
                <a:sym typeface="Palatino"/>
              </a:rPr>
              <a:t> dominant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who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66% or more of the time. </a:t>
            </a:r>
            <a:r>
              <a:rPr lang="fr-FR" sz="1800" b="1" dirty="0" err="1">
                <a:solidFill>
                  <a:srgbClr val="3F3F3F"/>
                </a:solidFill>
                <a:latin typeface="Palatino"/>
                <a:ea typeface="Palatino"/>
                <a:cs typeface="Palatino"/>
                <a:sym typeface="Palatino"/>
              </a:rPr>
              <a:t>Almost</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every</a:t>
            </a:r>
            <a:r>
              <a:rPr lang="fr-FR" sz="1800" b="1" dirty="0">
                <a:solidFill>
                  <a:srgbClr val="3F3F3F"/>
                </a:solidFill>
                <a:latin typeface="Palatino"/>
                <a:ea typeface="Palatino"/>
                <a:cs typeface="Palatino"/>
                <a:sym typeface="Palatino"/>
              </a:rPr>
              <a:t> show </a:t>
            </a:r>
            <a:r>
              <a:rPr lang="fr-FR" sz="1800" b="1" dirty="0" err="1">
                <a:solidFill>
                  <a:srgbClr val="3F3F3F"/>
                </a:solidFill>
                <a:latin typeface="Palatino"/>
                <a:ea typeface="Palatino"/>
                <a:cs typeface="Palatino"/>
                <a:sym typeface="Palatino"/>
              </a:rPr>
              <a:t>also</a:t>
            </a:r>
            <a:r>
              <a:rPr lang="fr-FR" sz="1800" b="1" dirty="0">
                <a:solidFill>
                  <a:srgbClr val="3F3F3F"/>
                </a:solidFill>
                <a:latin typeface="Palatino"/>
                <a:ea typeface="Palatino"/>
                <a:cs typeface="Palatino"/>
                <a:sym typeface="Palatino"/>
              </a:rPr>
              <a:t> has a </a:t>
            </a:r>
            <a:r>
              <a:rPr lang="fr-FR" sz="1800" b="1" dirty="0" err="1">
                <a:solidFill>
                  <a:srgbClr val="3F3F3F"/>
                </a:solidFill>
                <a:latin typeface="Palatino"/>
                <a:ea typeface="Palatino"/>
                <a:cs typeface="Palatino"/>
                <a:sym typeface="Palatino"/>
              </a:rPr>
              <a:t>clear</a:t>
            </a:r>
            <a:r>
              <a:rPr lang="fr-FR" sz="1800" b="1" dirty="0">
                <a:solidFill>
                  <a:srgbClr val="3F3F3F"/>
                </a:solidFill>
                <a:latin typeface="Palatino"/>
                <a:ea typeface="Palatino"/>
                <a:cs typeface="Palatino"/>
                <a:sym typeface="Palatino"/>
              </a:rPr>
              <a:t> second </a:t>
            </a:r>
            <a:r>
              <a:rPr lang="fr-FR" sz="1800" b="1" dirty="0" err="1">
                <a:solidFill>
                  <a:srgbClr val="3F3F3F"/>
                </a:solidFill>
                <a:latin typeface="Palatino"/>
                <a:ea typeface="Palatino"/>
                <a:cs typeface="Palatino"/>
                <a:sym typeface="Palatino"/>
              </a:rPr>
              <a:t>most</a:t>
            </a:r>
            <a:r>
              <a:rPr lang="fr-FR" sz="1800" b="1" dirty="0">
                <a:solidFill>
                  <a:srgbClr val="3F3F3F"/>
                </a:solidFill>
                <a:latin typeface="Palatino"/>
                <a:ea typeface="Palatino"/>
                <a:cs typeface="Palatino"/>
                <a:sym typeface="Palatino"/>
              </a:rPr>
              <a:t> dominant </a:t>
            </a:r>
            <a:r>
              <a:rPr lang="fr-FR" sz="1800" b="1" dirty="0" err="1">
                <a:solidFill>
                  <a:srgbClr val="3F3F3F"/>
                </a:solidFill>
                <a:latin typeface="Palatino"/>
                <a:ea typeface="Palatino"/>
                <a:cs typeface="Palatino"/>
                <a:sym typeface="Palatino"/>
              </a:rPr>
              <a:t>character</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with</a:t>
            </a:r>
            <a:r>
              <a:rPr lang="fr-FR" sz="1800" b="1" dirty="0">
                <a:solidFill>
                  <a:srgbClr val="3F3F3F"/>
                </a:solidFill>
                <a:latin typeface="Palatino"/>
                <a:ea typeface="Palatino"/>
                <a:cs typeface="Palatino"/>
                <a:sym typeface="Palatino"/>
              </a:rPr>
              <a:t> Ricky and Ethel </a:t>
            </a:r>
            <a:r>
              <a:rPr lang="fr-FR" sz="1800" b="1" dirty="0" err="1">
                <a:solidFill>
                  <a:srgbClr val="3F3F3F"/>
                </a:solidFill>
                <a:latin typeface="Palatino"/>
                <a:ea typeface="Palatino"/>
                <a:cs typeface="Palatino"/>
                <a:sym typeface="Palatino"/>
              </a:rPr>
              <a:t>being</a:t>
            </a:r>
            <a:r>
              <a:rPr lang="fr-FR" sz="1800" b="1" dirty="0">
                <a:solidFill>
                  <a:srgbClr val="3F3F3F"/>
                </a:solidFill>
                <a:latin typeface="Palatino"/>
                <a:ea typeface="Palatino"/>
                <a:cs typeface="Palatino"/>
                <a:sym typeface="Palatino"/>
              </a:rPr>
              <a:t> not </a:t>
            </a:r>
            <a:r>
              <a:rPr lang="fr-FR" sz="1800" b="1" dirty="0" err="1">
                <a:solidFill>
                  <a:srgbClr val="3F3F3F"/>
                </a:solidFill>
                <a:latin typeface="Palatino"/>
                <a:ea typeface="Palatino"/>
                <a:cs typeface="Palatino"/>
                <a:sym typeface="Palatino"/>
              </a:rPr>
              <a:t>too</a:t>
            </a:r>
            <a:r>
              <a:rPr lang="fr-FR" sz="1800" b="1" dirty="0">
                <a:solidFill>
                  <a:srgbClr val="3F3F3F"/>
                </a:solidFill>
                <a:latin typeface="Palatino"/>
                <a:ea typeface="Palatino"/>
                <a:cs typeface="Palatino"/>
                <a:sym typeface="Palatino"/>
              </a:rPr>
              <a:t> far </a:t>
            </a:r>
            <a:r>
              <a:rPr lang="fr-FR" sz="1800" b="1" dirty="0" err="1">
                <a:solidFill>
                  <a:srgbClr val="3F3F3F"/>
                </a:solidFill>
                <a:latin typeface="Palatino"/>
                <a:ea typeface="Palatino"/>
                <a:cs typeface="Palatino"/>
                <a:sym typeface="Palatino"/>
              </a:rPr>
              <a:t>apart</a:t>
            </a:r>
            <a:r>
              <a:rPr lang="fr-FR" sz="1800" b="1" dirty="0">
                <a:solidFill>
                  <a:srgbClr val="3F3F3F"/>
                </a:solidFill>
                <a:latin typeface="Palatino"/>
                <a:ea typeface="Palatino"/>
                <a:cs typeface="Palatino"/>
                <a:sym typeface="Palatino"/>
              </a:rPr>
              <a:t> on </a:t>
            </a:r>
            <a:r>
              <a:rPr lang="fr-FR" sz="1800" b="1" i="1" dirty="0">
                <a:solidFill>
                  <a:srgbClr val="3F3F3F"/>
                </a:solidFill>
                <a:latin typeface="Palatino"/>
                <a:ea typeface="Palatino"/>
                <a:cs typeface="Palatino"/>
                <a:sym typeface="Palatino"/>
              </a:rPr>
              <a:t>Lucy. </a:t>
            </a:r>
            <a:endParaRPr sz="1800" b="1" dirty="0">
              <a:solidFill>
                <a:srgbClr val="3F3F3F"/>
              </a:solidFill>
              <a:latin typeface="Palatino"/>
              <a:ea typeface="Palatino"/>
              <a:cs typeface="Palatino"/>
              <a:sym typeface="Palatino"/>
            </a:endParaRPr>
          </a:p>
        </p:txBody>
      </p:sp>
      <p:pic>
        <p:nvPicPr>
          <p:cNvPr id="616" name="Google Shape;616;p43" descr="Une image contenant texte, reçu&#10;&#10;Description générée automatiquement"/>
          <p:cNvPicPr preferRelativeResize="0"/>
          <p:nvPr/>
        </p:nvPicPr>
        <p:blipFill rotWithShape="1">
          <a:blip r:embed="rId4">
            <a:alphaModFix/>
          </a:blip>
          <a:srcRect r="46622"/>
          <a:stretch/>
        </p:blipFill>
        <p:spPr>
          <a:xfrm>
            <a:off x="6096000" y="364680"/>
            <a:ext cx="3728484" cy="5854700"/>
          </a:xfrm>
          <a:prstGeom prst="rect">
            <a:avLst/>
          </a:prstGeom>
          <a:noFill/>
          <a:ln>
            <a:noFill/>
          </a:ln>
        </p:spPr>
      </p:pic>
      <p:sp>
        <p:nvSpPr>
          <p:cNvPr id="2" name="Rectangle 1">
            <a:extLst>
              <a:ext uri="{FF2B5EF4-FFF2-40B4-BE49-F238E27FC236}">
                <a16:creationId xmlns:a16="http://schemas.microsoft.com/office/drawing/2014/main" id="{4231EBB4-8CF9-E092-4BDE-083B31A7C97C}"/>
              </a:ext>
            </a:extLst>
          </p:cNvPr>
          <p:cNvSpPr/>
          <p:nvPr/>
        </p:nvSpPr>
        <p:spPr>
          <a:xfrm flipV="1">
            <a:off x="7827517" y="901377"/>
            <a:ext cx="1957612" cy="19672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Rectangle 2">
            <a:extLst>
              <a:ext uri="{FF2B5EF4-FFF2-40B4-BE49-F238E27FC236}">
                <a16:creationId xmlns:a16="http://schemas.microsoft.com/office/drawing/2014/main" id="{1A2A50A2-4CD0-C766-FF1A-AD8CC3B73EFB}"/>
              </a:ext>
            </a:extLst>
          </p:cNvPr>
          <p:cNvSpPr/>
          <p:nvPr/>
        </p:nvSpPr>
        <p:spPr>
          <a:xfrm flipV="1">
            <a:off x="7827517" y="1747460"/>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Rectangle 3">
            <a:extLst>
              <a:ext uri="{FF2B5EF4-FFF2-40B4-BE49-F238E27FC236}">
                <a16:creationId xmlns:a16="http://schemas.microsoft.com/office/drawing/2014/main" id="{3CF91D81-E0CA-F2E6-27EE-C339AB36F2FE}"/>
              </a:ext>
            </a:extLst>
          </p:cNvPr>
          <p:cNvSpPr/>
          <p:nvPr/>
        </p:nvSpPr>
        <p:spPr>
          <a:xfrm flipV="1">
            <a:off x="7819691" y="2782617"/>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1D41621E-EBAB-03AF-9358-97FCD19F4A10}"/>
              </a:ext>
            </a:extLst>
          </p:cNvPr>
          <p:cNvSpPr/>
          <p:nvPr/>
        </p:nvSpPr>
        <p:spPr>
          <a:xfrm flipV="1">
            <a:off x="7827517" y="3623441"/>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 name="Rectangle 5">
            <a:extLst>
              <a:ext uri="{FF2B5EF4-FFF2-40B4-BE49-F238E27FC236}">
                <a16:creationId xmlns:a16="http://schemas.microsoft.com/office/drawing/2014/main" id="{95F70872-6986-1EC9-B969-E08437202809}"/>
              </a:ext>
            </a:extLst>
          </p:cNvPr>
          <p:cNvSpPr/>
          <p:nvPr/>
        </p:nvSpPr>
        <p:spPr>
          <a:xfrm flipV="1">
            <a:off x="7788158" y="4674369"/>
            <a:ext cx="1996967" cy="41263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D637D9E5-0034-8265-4D53-CAB075866DE4}"/>
              </a:ext>
            </a:extLst>
          </p:cNvPr>
          <p:cNvSpPr/>
          <p:nvPr/>
        </p:nvSpPr>
        <p:spPr>
          <a:xfrm flipV="1">
            <a:off x="7819690" y="5491482"/>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180081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620"/>
        <p:cNvGrpSpPr/>
        <p:nvPr/>
      </p:nvGrpSpPr>
      <p:grpSpPr>
        <a:xfrm>
          <a:off x="0" y="0"/>
          <a:ext cx="0" cy="0"/>
          <a:chOff x="0" y="0"/>
          <a:chExt cx="0" cy="0"/>
        </a:xfrm>
      </p:grpSpPr>
      <p:pic>
        <p:nvPicPr>
          <p:cNvPr id="621" name="Google Shape;621;p4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22" name="Google Shape;622;p4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23" name="Google Shape;623;p4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24" name="Google Shape;624;p44"/>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 addition to narrative centrality, when broadly present, how often is each character shown in a close shot?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These roughly follow the pattern of face percentages with a smaller effect size. Inversions are characters that dominate a specific space, but not the entire show. </a:t>
            </a:r>
            <a:r>
              <a:rPr lang="fr-FR" sz="1800" b="1">
                <a:solidFill>
                  <a:srgbClr val="3F3F3F"/>
                </a:solidFill>
                <a:latin typeface="Palatino"/>
                <a:ea typeface="Palatino"/>
                <a:cs typeface="Palatino"/>
                <a:sym typeface="Palatino"/>
              </a:rPr>
              <a:t>Laura Petrie</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Jeannie </a:t>
            </a:r>
            <a:r>
              <a:rPr lang="fr-FR" sz="1800">
                <a:solidFill>
                  <a:srgbClr val="3F3F3F"/>
                </a:solidFill>
                <a:latin typeface="Palatino"/>
                <a:ea typeface="Palatino"/>
                <a:cs typeface="Palatino"/>
                <a:sym typeface="Palatino"/>
              </a:rPr>
              <a:t>dominate their respective domestic spaces. </a:t>
            </a:r>
            <a:r>
              <a:rPr lang="fr-FR" sz="1800" b="1">
                <a:solidFill>
                  <a:srgbClr val="3F3F3F"/>
                </a:solidFill>
                <a:latin typeface="Palatino"/>
                <a:ea typeface="Palatino"/>
                <a:cs typeface="Palatino"/>
                <a:sym typeface="Palatino"/>
              </a:rPr>
              <a:t>Larry</a:t>
            </a:r>
            <a:r>
              <a:rPr lang="fr-FR" sz="1800">
                <a:solidFill>
                  <a:srgbClr val="3F3F3F"/>
                </a:solidFill>
                <a:latin typeface="Palatino"/>
                <a:ea typeface="Palatino"/>
                <a:cs typeface="Palatino"/>
                <a:sym typeface="Palatino"/>
              </a:rPr>
              <a:t> dominates the workspace. </a:t>
            </a:r>
            <a:endParaRPr/>
          </a:p>
        </p:txBody>
      </p:sp>
      <p:pic>
        <p:nvPicPr>
          <p:cNvPr id="625" name="Google Shape;625;p44" descr="Une image contenant texte, reçu&#10;&#10;Description générée automatiquement"/>
          <p:cNvPicPr preferRelativeResize="0"/>
          <p:nvPr/>
        </p:nvPicPr>
        <p:blipFill rotWithShape="1">
          <a:blip r:embed="rId4">
            <a:alphaModFix/>
          </a:blip>
          <a:srcRect r="29116"/>
          <a:stretch/>
        </p:blipFill>
        <p:spPr>
          <a:xfrm>
            <a:off x="6096000" y="364680"/>
            <a:ext cx="4951228" cy="5854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629"/>
        <p:cNvGrpSpPr/>
        <p:nvPr/>
      </p:nvGrpSpPr>
      <p:grpSpPr>
        <a:xfrm>
          <a:off x="0" y="0"/>
          <a:ext cx="0" cy="0"/>
          <a:chOff x="0" y="0"/>
          <a:chExt cx="0" cy="0"/>
        </a:xfrm>
      </p:grpSpPr>
      <p:pic>
        <p:nvPicPr>
          <p:cNvPr id="630" name="Google Shape;630;p4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31" name="Google Shape;631;p4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32" name="Google Shape;632;p4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33" name="Google Shape;633;p45"/>
          <p:cNvSpPr txBox="1"/>
          <p:nvPr/>
        </p:nvSpPr>
        <p:spPr>
          <a:xfrm>
            <a:off x="601830" y="803005"/>
            <a:ext cx="5252400" cy="4248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Only three of the shows have subtitles. For those that do, we can see how often a close shot with a given character ends with a question mark or exclamation mark.</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There’s little signal in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with questions occuring about 20% of the time and exclamations around 7.5% of the time.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Interesting patterns for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and </a:t>
            </a:r>
            <a:r>
              <a:rPr lang="fr-FR" sz="1800" i="1">
                <a:solidFill>
                  <a:srgbClr val="3F3F3F"/>
                </a:solidFill>
                <a:latin typeface="Palatino"/>
                <a:ea typeface="Palatino"/>
                <a:cs typeface="Palatino"/>
                <a:sym typeface="Palatino"/>
              </a:rPr>
              <a:t>I Dream of Jeannie</a:t>
            </a:r>
            <a:r>
              <a:rPr lang="fr-FR" sz="1800">
                <a:solidFill>
                  <a:srgbClr val="3F3F3F"/>
                </a:solidFill>
                <a:latin typeface="Palatino"/>
                <a:ea typeface="Palatino"/>
                <a:cs typeface="Palatino"/>
                <a:sym typeface="Palatino"/>
              </a:rPr>
              <a:t>. Magical figures are more likely to exclaim thing, particularly the trouble-maker Endora. The senior work characters Larry and Dr. Bellows both show their confusion and general lack of excitement through the punctuation marks.</a:t>
            </a:r>
            <a:endParaRPr/>
          </a:p>
        </p:txBody>
      </p:sp>
      <p:pic>
        <p:nvPicPr>
          <p:cNvPr id="634" name="Google Shape;634;p45" descr="Une image contenant texte, reçu&#10;&#10;Description générée automatiquement"/>
          <p:cNvPicPr preferRelativeResize="0"/>
          <p:nvPr/>
        </p:nvPicPr>
        <p:blipFill rotWithShape="1">
          <a:blip r:embed="rId4">
            <a:alphaModFix/>
          </a:blip>
          <a:srcRect l="1" r="60321"/>
          <a:stretch/>
        </p:blipFill>
        <p:spPr>
          <a:xfrm>
            <a:off x="6096000" y="364680"/>
            <a:ext cx="2771553" cy="5854700"/>
          </a:xfrm>
          <a:prstGeom prst="rect">
            <a:avLst/>
          </a:prstGeom>
          <a:noFill/>
          <a:ln>
            <a:noFill/>
          </a:ln>
        </p:spPr>
      </p:pic>
      <p:pic>
        <p:nvPicPr>
          <p:cNvPr id="635" name="Google Shape;635;p45" descr="Une image contenant texte, reçu&#10;&#10;Description générée automatiquement"/>
          <p:cNvPicPr preferRelativeResize="0"/>
          <p:nvPr/>
        </p:nvPicPr>
        <p:blipFill rotWithShape="1">
          <a:blip r:embed="rId4">
            <a:alphaModFix/>
          </a:blip>
          <a:srcRect l="72215" r="-9517"/>
          <a:stretch/>
        </p:blipFill>
        <p:spPr>
          <a:xfrm>
            <a:off x="8867553" y="364680"/>
            <a:ext cx="2605582" cy="5854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4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41" name="Google Shape;641;p4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42" name="Google Shape;642;p46"/>
          <p:cNvSpPr txBox="1"/>
          <p:nvPr/>
        </p:nvSpPr>
        <p:spPr>
          <a:xfrm>
            <a:off x="601830" y="803005"/>
            <a:ext cx="5252400"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One </a:t>
            </a:r>
            <a:r>
              <a:rPr lang="fr-FR" sz="1800" dirty="0" err="1">
                <a:solidFill>
                  <a:srgbClr val="3F3F3F"/>
                </a:solidFill>
                <a:latin typeface="Palatino"/>
                <a:ea typeface="Palatino"/>
                <a:cs typeface="Palatino"/>
                <a:sym typeface="Palatino"/>
              </a:rPr>
              <a:t>way</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measure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relationship</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between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two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average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amount</a:t>
            </a:r>
            <a:r>
              <a:rPr lang="fr-FR" sz="1800" dirty="0">
                <a:solidFill>
                  <a:srgbClr val="3F3F3F"/>
                </a:solidFill>
                <a:latin typeface="Palatino"/>
                <a:ea typeface="Palatino"/>
                <a:cs typeface="Palatino"/>
                <a:sym typeface="Palatino"/>
              </a:rPr>
              <a:t> of time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divided</a:t>
            </a:r>
            <a:r>
              <a:rPr lang="fr-FR" sz="1800" dirty="0">
                <a:solidFill>
                  <a:srgbClr val="3F3F3F"/>
                </a:solidFill>
                <a:latin typeface="Palatino"/>
                <a:ea typeface="Palatino"/>
                <a:cs typeface="Palatino"/>
                <a:sym typeface="Palatino"/>
              </a:rPr>
              <a:t> by the </a:t>
            </a:r>
            <a:r>
              <a:rPr lang="fr-FR" sz="1800" dirty="0" err="1">
                <a:solidFill>
                  <a:srgbClr val="3F3F3F"/>
                </a:solidFill>
                <a:latin typeface="Palatino"/>
                <a:ea typeface="Palatino"/>
                <a:cs typeface="Palatino"/>
                <a:sym typeface="Palatino"/>
              </a:rPr>
              <a:t>amount</a:t>
            </a:r>
            <a:r>
              <a:rPr lang="fr-FR" sz="1800" dirty="0">
                <a:solidFill>
                  <a:srgbClr val="3F3F3F"/>
                </a:solidFill>
                <a:latin typeface="Palatino"/>
                <a:ea typeface="Palatino"/>
                <a:cs typeface="Palatino"/>
                <a:sym typeface="Palatino"/>
              </a:rPr>
              <a:t> of time </a:t>
            </a:r>
            <a:r>
              <a:rPr lang="fr-FR" sz="1800" dirty="0" err="1">
                <a:solidFill>
                  <a:srgbClr val="3F3F3F"/>
                </a:solidFill>
                <a:latin typeface="Palatino"/>
                <a:ea typeface="Palatino"/>
                <a:cs typeface="Palatino"/>
                <a:sym typeface="Palatino"/>
              </a:rPr>
              <a:t>either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Intersection over Union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IoU</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p:txBody>
      </p:sp>
      <p:sp>
        <p:nvSpPr>
          <p:cNvPr id="643" name="Google Shape;643;p4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#3: </a:t>
            </a:r>
            <a:r>
              <a:rPr lang="fr-FR" sz="2800" b="1" dirty="0" err="1">
                <a:solidFill>
                  <a:srgbClr val="3F3F3F"/>
                </a:solidFill>
                <a:latin typeface="Calibri"/>
                <a:ea typeface="Calibri"/>
                <a:cs typeface="Calibri"/>
                <a:sym typeface="Calibri"/>
              </a:rPr>
              <a:t>Character</a:t>
            </a:r>
            <a:r>
              <a:rPr lang="fr-FR" sz="2800" b="1" dirty="0">
                <a:solidFill>
                  <a:srgbClr val="3F3F3F"/>
                </a:solidFill>
                <a:latin typeface="Calibri"/>
                <a:ea typeface="Calibri"/>
                <a:cs typeface="Calibri"/>
                <a:sym typeface="Calibri"/>
              </a:rPr>
              <a:t> Pairs: </a:t>
            </a:r>
            <a:r>
              <a:rPr lang="fr-FR" sz="2800" b="1" dirty="0" err="1">
                <a:solidFill>
                  <a:srgbClr val="3F3F3F"/>
                </a:solidFill>
                <a:latin typeface="Calibri"/>
                <a:ea typeface="Calibri"/>
                <a:cs typeface="Calibri"/>
                <a:sym typeface="Calibri"/>
              </a:rPr>
              <a:t>IoU</a:t>
            </a:r>
            <a:endParaRPr dirty="0"/>
          </a:p>
        </p:txBody>
      </p:sp>
      <p:pic>
        <p:nvPicPr>
          <p:cNvPr id="644" name="Google Shape;644;p46" descr="Une image contenant table&#10;&#10;Description générée automatiquement"/>
          <p:cNvPicPr preferRelativeResize="0"/>
          <p:nvPr/>
        </p:nvPicPr>
        <p:blipFill rotWithShape="1">
          <a:blip r:embed="rId4">
            <a:alphaModFix/>
          </a:blip>
          <a:srcRect r="37327"/>
          <a:stretch/>
        </p:blipFill>
        <p:spPr>
          <a:xfrm>
            <a:off x="6419205" y="0"/>
            <a:ext cx="3065037" cy="6858000"/>
          </a:xfrm>
          <a:prstGeom prst="rect">
            <a:avLst/>
          </a:prstGeom>
          <a:noFill/>
          <a:ln>
            <a:noFill/>
          </a:ln>
        </p:spPr>
      </p:pic>
      <p:pic>
        <p:nvPicPr>
          <p:cNvPr id="9" name="Google Shape;407;p27">
            <a:extLst>
              <a:ext uri="{FF2B5EF4-FFF2-40B4-BE49-F238E27FC236}">
                <a16:creationId xmlns:a16="http://schemas.microsoft.com/office/drawing/2014/main" id="{EED8F074-F4F1-09A6-E67B-30CE7247F84D}"/>
              </a:ext>
            </a:extLst>
          </p:cNvPr>
          <p:cNvPicPr preferRelativeResize="0"/>
          <p:nvPr/>
        </p:nvPicPr>
        <p:blipFill rotWithShape="1">
          <a:blip r:embed="rId5">
            <a:alphaModFix amt="79000"/>
          </a:blip>
          <a:srcRect t="64343" r="43248" b="21467"/>
          <a:stretch/>
        </p:blipFill>
        <p:spPr>
          <a:xfrm>
            <a:off x="1059987" y="4403834"/>
            <a:ext cx="4661587" cy="1786759"/>
          </a:xfrm>
          <a:prstGeom prst="rect">
            <a:avLst/>
          </a:prstGeom>
          <a:solidFill>
            <a:schemeClr val="dk1">
              <a:alpha val="19215"/>
            </a:schemeClr>
          </a:solid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4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41" name="Google Shape;641;p4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42" name="Google Shape;642;p46"/>
          <p:cNvSpPr txBox="1"/>
          <p:nvPr/>
        </p:nvSpPr>
        <p:spPr>
          <a:xfrm>
            <a:off x="601830" y="803005"/>
            <a:ext cx="5252400" cy="31392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One </a:t>
            </a:r>
            <a:r>
              <a:rPr lang="fr-FR" sz="1800" dirty="0" err="1">
                <a:solidFill>
                  <a:srgbClr val="3F3F3F"/>
                </a:solidFill>
                <a:latin typeface="Palatino"/>
                <a:ea typeface="Palatino"/>
                <a:cs typeface="Palatino"/>
                <a:sym typeface="Palatino"/>
              </a:rPr>
              <a:t>way</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measure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relationship</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between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two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average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amount</a:t>
            </a:r>
            <a:r>
              <a:rPr lang="fr-FR" sz="1800" dirty="0">
                <a:solidFill>
                  <a:srgbClr val="3F3F3F"/>
                </a:solidFill>
                <a:latin typeface="Palatino"/>
                <a:ea typeface="Palatino"/>
                <a:cs typeface="Palatino"/>
                <a:sym typeface="Palatino"/>
              </a:rPr>
              <a:t> of time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divided</a:t>
            </a:r>
            <a:r>
              <a:rPr lang="fr-FR" sz="1800" dirty="0">
                <a:solidFill>
                  <a:srgbClr val="3F3F3F"/>
                </a:solidFill>
                <a:latin typeface="Palatino"/>
                <a:ea typeface="Palatino"/>
                <a:cs typeface="Palatino"/>
                <a:sym typeface="Palatino"/>
              </a:rPr>
              <a:t> by the </a:t>
            </a:r>
            <a:r>
              <a:rPr lang="fr-FR" sz="1800" dirty="0" err="1">
                <a:solidFill>
                  <a:srgbClr val="3F3F3F"/>
                </a:solidFill>
                <a:latin typeface="Palatino"/>
                <a:ea typeface="Palatino"/>
                <a:cs typeface="Palatino"/>
                <a:sym typeface="Palatino"/>
              </a:rPr>
              <a:t>amount</a:t>
            </a:r>
            <a:r>
              <a:rPr lang="fr-FR" sz="1800" dirty="0">
                <a:solidFill>
                  <a:srgbClr val="3F3F3F"/>
                </a:solidFill>
                <a:latin typeface="Palatino"/>
                <a:ea typeface="Palatino"/>
                <a:cs typeface="Palatino"/>
                <a:sym typeface="Palatino"/>
              </a:rPr>
              <a:t> of time </a:t>
            </a:r>
            <a:r>
              <a:rPr lang="fr-FR" sz="1800" dirty="0" err="1">
                <a:solidFill>
                  <a:srgbClr val="3F3F3F"/>
                </a:solidFill>
                <a:latin typeface="Palatino"/>
                <a:ea typeface="Palatino"/>
                <a:cs typeface="Palatino"/>
                <a:sym typeface="Palatino"/>
              </a:rPr>
              <a:t>either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Intersection over Union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IoU</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largely</a:t>
            </a:r>
            <a:r>
              <a:rPr lang="fr-FR" sz="1800" dirty="0">
                <a:solidFill>
                  <a:srgbClr val="3F3F3F"/>
                </a:solidFill>
                <a:latin typeface="Palatino"/>
                <a:ea typeface="Palatino"/>
                <a:cs typeface="Palatino"/>
                <a:sym typeface="Palatino"/>
              </a:rPr>
              <a:t> follow the pattern of </a:t>
            </a:r>
            <a:r>
              <a:rPr lang="fr-FR" sz="1800" dirty="0" err="1">
                <a:solidFill>
                  <a:srgbClr val="3F3F3F"/>
                </a:solidFill>
                <a:latin typeface="Palatino"/>
                <a:ea typeface="Palatino"/>
                <a:cs typeface="Palatino"/>
                <a:sym typeface="Palatino"/>
              </a:rPr>
              <a:t>linking</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dominant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second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dominant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or </a:t>
            </a:r>
            <a:r>
              <a:rPr lang="fr-FR" sz="1800" dirty="0" err="1">
                <a:solidFill>
                  <a:srgbClr val="3F3F3F"/>
                </a:solidFill>
                <a:latin typeface="Palatino"/>
                <a:ea typeface="Palatino"/>
                <a:cs typeface="Palatino"/>
                <a:sym typeface="Palatino"/>
              </a:rPr>
              <a:t>two</a:t>
            </a:r>
            <a:r>
              <a:rPr lang="fr-FR" sz="1800" dirty="0">
                <a:solidFill>
                  <a:srgbClr val="3F3F3F"/>
                </a:solidFill>
                <a:latin typeface="Palatino"/>
                <a:ea typeface="Palatino"/>
                <a:cs typeface="Palatino"/>
                <a:sym typeface="Palatino"/>
              </a:rPr>
              <a:t> in the case of </a:t>
            </a:r>
            <a:r>
              <a:rPr lang="fr-FR" sz="1800" i="1" dirty="0">
                <a:solidFill>
                  <a:srgbClr val="3F3F3F"/>
                </a:solidFill>
                <a:latin typeface="Palatino"/>
                <a:ea typeface="Palatino"/>
                <a:cs typeface="Palatino"/>
                <a:sym typeface="Palatino"/>
              </a:rPr>
              <a:t>Lucy</a:t>
            </a:r>
            <a:r>
              <a:rPr lang="fr-FR" sz="1800" dirty="0">
                <a:solidFill>
                  <a:srgbClr val="3F3F3F"/>
                </a:solidFill>
                <a:latin typeface="Palatino"/>
                <a:ea typeface="Palatino"/>
                <a:cs typeface="Palatino"/>
                <a:sym typeface="Palatino"/>
              </a:rPr>
              <a:t>. This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 </a:t>
            </a:r>
            <a:r>
              <a:rPr lang="fr-FR" sz="1800" dirty="0" err="1">
                <a:solidFill>
                  <a:srgbClr val="3F3F3F"/>
                </a:solidFill>
                <a:latin typeface="Palatino"/>
                <a:ea typeface="Palatino"/>
                <a:cs typeface="Palatino"/>
                <a:sym typeface="Palatino"/>
              </a:rPr>
              <a:t>surprising</a:t>
            </a:r>
            <a:r>
              <a:rPr lang="fr-FR" sz="1800" dirty="0">
                <a:solidFill>
                  <a:srgbClr val="3F3F3F"/>
                </a:solidFill>
                <a:latin typeface="Palatino"/>
                <a:ea typeface="Palatino"/>
                <a:cs typeface="Palatino"/>
                <a:sym typeface="Palatino"/>
              </a:rPr>
              <a:t> but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not a </a:t>
            </a:r>
            <a:r>
              <a:rPr lang="fr-FR" sz="1800" dirty="0" err="1">
                <a:solidFill>
                  <a:srgbClr val="3F3F3F"/>
                </a:solidFill>
                <a:latin typeface="Palatino"/>
                <a:ea typeface="Palatino"/>
                <a:cs typeface="Palatino"/>
                <a:sym typeface="Palatino"/>
              </a:rPr>
              <a:t>given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Additionally</a:t>
            </a:r>
            <a:r>
              <a:rPr lang="fr-FR" sz="1800" dirty="0">
                <a:solidFill>
                  <a:srgbClr val="3F3F3F"/>
                </a:solidFill>
                <a:latin typeface="Palatino"/>
                <a:ea typeface="Palatino"/>
                <a:cs typeface="Palatino"/>
                <a:sym typeface="Palatino"/>
              </a:rPr>
              <a:t>, </a:t>
            </a:r>
            <a:r>
              <a:rPr lang="fr-FR" sz="1800" i="1" dirty="0">
                <a:solidFill>
                  <a:srgbClr val="3F3F3F"/>
                </a:solidFill>
                <a:latin typeface="Palatino"/>
                <a:ea typeface="Palatino"/>
                <a:cs typeface="Palatino"/>
                <a:sym typeface="Palatino"/>
              </a:rPr>
              <a:t>Dick Van Dyke</a:t>
            </a:r>
            <a:r>
              <a:rPr lang="fr-FR" sz="1800" dirty="0">
                <a:solidFill>
                  <a:srgbClr val="3F3F3F"/>
                </a:solidFill>
                <a:latin typeface="Palatino"/>
                <a:ea typeface="Palatino"/>
                <a:cs typeface="Palatino"/>
                <a:sym typeface="Palatino"/>
              </a:rPr>
              <a:t> has a pair of </a:t>
            </a:r>
            <a:r>
              <a:rPr lang="fr-FR" sz="1800" dirty="0" err="1">
                <a:solidFill>
                  <a:srgbClr val="3F3F3F"/>
                </a:solidFill>
                <a:latin typeface="Palatino"/>
                <a:ea typeface="Palatino"/>
                <a:cs typeface="Palatino"/>
                <a:sym typeface="Palatino"/>
              </a:rPr>
              <a:t>work-only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have a </a:t>
            </a:r>
            <a:r>
              <a:rPr lang="fr-FR" sz="1800" dirty="0" err="1">
                <a:solidFill>
                  <a:srgbClr val="3F3F3F"/>
                </a:solidFill>
                <a:latin typeface="Palatino"/>
                <a:ea typeface="Palatino"/>
                <a:cs typeface="Palatino"/>
                <a:sym typeface="Palatino"/>
              </a:rPr>
              <a:t>very</a:t>
            </a:r>
            <a:r>
              <a:rPr lang="fr-FR" sz="1800" dirty="0">
                <a:solidFill>
                  <a:srgbClr val="3F3F3F"/>
                </a:solidFill>
                <a:latin typeface="Palatino"/>
                <a:ea typeface="Palatino"/>
                <a:cs typeface="Palatino"/>
                <a:sym typeface="Palatino"/>
              </a:rPr>
              <a:t> high </a:t>
            </a:r>
            <a:r>
              <a:rPr lang="fr-FR" sz="1800" dirty="0" err="1">
                <a:solidFill>
                  <a:srgbClr val="3F3F3F"/>
                </a:solidFill>
                <a:latin typeface="Palatino"/>
                <a:ea typeface="Palatino"/>
                <a:cs typeface="Palatino"/>
                <a:sym typeface="Palatino"/>
              </a:rPr>
              <a:t>IoU</a:t>
            </a:r>
            <a:r>
              <a:rPr lang="fr-FR" sz="1800" dirty="0">
                <a:solidFill>
                  <a:srgbClr val="3F3F3F"/>
                </a:solidFill>
                <a:latin typeface="Palatino"/>
                <a:ea typeface="Palatino"/>
                <a:cs typeface="Palatino"/>
                <a:sym typeface="Palatino"/>
              </a:rPr>
              <a:t> score.</a:t>
            </a:r>
            <a:endParaRPr dirty="0"/>
          </a:p>
        </p:txBody>
      </p:sp>
      <p:sp>
        <p:nvSpPr>
          <p:cNvPr id="643" name="Google Shape;643;p4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#3: </a:t>
            </a:r>
            <a:r>
              <a:rPr lang="fr-FR" sz="2800" b="1" dirty="0" err="1">
                <a:solidFill>
                  <a:srgbClr val="3F3F3F"/>
                </a:solidFill>
                <a:latin typeface="Calibri"/>
                <a:ea typeface="Calibri"/>
                <a:cs typeface="Calibri"/>
                <a:sym typeface="Calibri"/>
              </a:rPr>
              <a:t>Character</a:t>
            </a:r>
            <a:r>
              <a:rPr lang="fr-FR" sz="2800" b="1" dirty="0">
                <a:solidFill>
                  <a:srgbClr val="3F3F3F"/>
                </a:solidFill>
                <a:latin typeface="Calibri"/>
                <a:ea typeface="Calibri"/>
                <a:cs typeface="Calibri"/>
                <a:sym typeface="Calibri"/>
              </a:rPr>
              <a:t> Pairs: </a:t>
            </a:r>
            <a:r>
              <a:rPr lang="fr-FR" sz="2800" b="1" dirty="0" err="1">
                <a:solidFill>
                  <a:srgbClr val="3F3F3F"/>
                </a:solidFill>
                <a:latin typeface="Calibri"/>
                <a:ea typeface="Calibri"/>
                <a:cs typeface="Calibri"/>
                <a:sym typeface="Calibri"/>
              </a:rPr>
              <a:t>IoU</a:t>
            </a:r>
            <a:endParaRPr dirty="0"/>
          </a:p>
        </p:txBody>
      </p:sp>
      <p:pic>
        <p:nvPicPr>
          <p:cNvPr id="644" name="Google Shape;644;p46" descr="Une image contenant table&#10;&#10;Description générée automatiquement"/>
          <p:cNvPicPr preferRelativeResize="0"/>
          <p:nvPr/>
        </p:nvPicPr>
        <p:blipFill rotWithShape="1">
          <a:blip r:embed="rId4">
            <a:alphaModFix/>
          </a:blip>
          <a:srcRect r="37327"/>
          <a:stretch/>
        </p:blipFill>
        <p:spPr>
          <a:xfrm>
            <a:off x="6419205" y="0"/>
            <a:ext cx="3065037" cy="6858000"/>
          </a:xfrm>
          <a:prstGeom prst="rect">
            <a:avLst/>
          </a:prstGeom>
          <a:noFill/>
          <a:ln>
            <a:noFill/>
          </a:ln>
        </p:spPr>
      </p:pic>
      <p:sp>
        <p:nvSpPr>
          <p:cNvPr id="2" name="Rectangle 1">
            <a:extLst>
              <a:ext uri="{FF2B5EF4-FFF2-40B4-BE49-F238E27FC236}">
                <a16:creationId xmlns:a16="http://schemas.microsoft.com/office/drawing/2014/main" id="{E934A3F0-5F59-8E4F-2DB8-5731BFB38D8C}"/>
              </a:ext>
            </a:extLst>
          </p:cNvPr>
          <p:cNvSpPr/>
          <p:nvPr/>
        </p:nvSpPr>
        <p:spPr>
          <a:xfrm flipV="1">
            <a:off x="7049752" y="271570"/>
            <a:ext cx="2434490" cy="19088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Rectangle 2">
            <a:extLst>
              <a:ext uri="{FF2B5EF4-FFF2-40B4-BE49-F238E27FC236}">
                <a16:creationId xmlns:a16="http://schemas.microsoft.com/office/drawing/2014/main" id="{A4B40029-E29A-733E-EB91-A5960D401B58}"/>
              </a:ext>
            </a:extLst>
          </p:cNvPr>
          <p:cNvSpPr/>
          <p:nvPr/>
        </p:nvSpPr>
        <p:spPr>
          <a:xfrm flipV="1">
            <a:off x="7049752" y="1359389"/>
            <a:ext cx="2434490" cy="39143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Rectangle 3">
            <a:extLst>
              <a:ext uri="{FF2B5EF4-FFF2-40B4-BE49-F238E27FC236}">
                <a16:creationId xmlns:a16="http://schemas.microsoft.com/office/drawing/2014/main" id="{AB94316A-E782-06EC-9499-5E814224FAFC}"/>
              </a:ext>
            </a:extLst>
          </p:cNvPr>
          <p:cNvSpPr/>
          <p:nvPr/>
        </p:nvSpPr>
        <p:spPr>
          <a:xfrm flipV="1">
            <a:off x="7049752" y="2447210"/>
            <a:ext cx="2434490" cy="19088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3B331AC4-DACE-DDC3-1741-79768314DB8D}"/>
              </a:ext>
            </a:extLst>
          </p:cNvPr>
          <p:cNvSpPr/>
          <p:nvPr/>
        </p:nvSpPr>
        <p:spPr>
          <a:xfrm flipV="1">
            <a:off x="7049752" y="3535029"/>
            <a:ext cx="2434490" cy="380074"/>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50ECF646-E160-E4E7-2FEC-D1FC76BD3C82}"/>
              </a:ext>
            </a:extLst>
          </p:cNvPr>
          <p:cNvSpPr/>
          <p:nvPr/>
        </p:nvSpPr>
        <p:spPr>
          <a:xfrm flipV="1">
            <a:off x="7049752" y="4612338"/>
            <a:ext cx="2434490" cy="38007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 name="Rectangle 7">
            <a:extLst>
              <a:ext uri="{FF2B5EF4-FFF2-40B4-BE49-F238E27FC236}">
                <a16:creationId xmlns:a16="http://schemas.microsoft.com/office/drawing/2014/main" id="{1077F0E2-650C-0606-04A3-704344244237}"/>
              </a:ext>
            </a:extLst>
          </p:cNvPr>
          <p:cNvSpPr/>
          <p:nvPr/>
        </p:nvSpPr>
        <p:spPr>
          <a:xfrm flipV="1">
            <a:off x="7058918" y="5688798"/>
            <a:ext cx="2434490" cy="19003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9" name="Google Shape;407;p27">
            <a:extLst>
              <a:ext uri="{FF2B5EF4-FFF2-40B4-BE49-F238E27FC236}">
                <a16:creationId xmlns:a16="http://schemas.microsoft.com/office/drawing/2014/main" id="{C7DA1905-DBD1-BF08-8DCA-617509AC2C9B}"/>
              </a:ext>
            </a:extLst>
          </p:cNvPr>
          <p:cNvPicPr preferRelativeResize="0"/>
          <p:nvPr/>
        </p:nvPicPr>
        <p:blipFill rotWithShape="1">
          <a:blip r:embed="rId5">
            <a:alphaModFix amt="79000"/>
          </a:blip>
          <a:srcRect t="64343" r="43248" b="21467"/>
          <a:stretch/>
        </p:blipFill>
        <p:spPr>
          <a:xfrm>
            <a:off x="1059987" y="4403834"/>
            <a:ext cx="4661587" cy="1786759"/>
          </a:xfrm>
          <a:prstGeom prst="rect">
            <a:avLst/>
          </a:prstGeom>
          <a:solidFill>
            <a:schemeClr val="dk1">
              <a:alpha val="19215"/>
            </a:schemeClr>
          </a:solidFill>
          <a:ln>
            <a:noFill/>
          </a:ln>
        </p:spPr>
      </p:pic>
    </p:spTree>
    <p:extLst>
      <p:ext uri="{BB962C8B-B14F-4D97-AF65-F5344CB8AC3E}">
        <p14:creationId xmlns:p14="http://schemas.microsoft.com/office/powerpoint/2010/main" val="2326704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4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50" name="Google Shape;650;p4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51" name="Google Shape;651;p47"/>
          <p:cNvSpPr txBox="1"/>
          <p:nvPr/>
        </p:nvSpPr>
        <p:spPr>
          <a:xfrm>
            <a:off x="601830" y="803005"/>
            <a:ext cx="5252434" cy="2031285"/>
          </a:xfrm>
          <a:prstGeom prst="rect">
            <a:avLst/>
          </a:prstGeom>
          <a:noFill/>
          <a:ln>
            <a:noFill/>
          </a:ln>
        </p:spPr>
        <p:txBody>
          <a:bodyPr spcFirstLastPara="1" wrap="square" lIns="91425" tIns="45700" rIns="91425" bIns="45700" anchor="t" anchorCtr="0">
            <a:spAutoFit/>
          </a:bodyPr>
          <a:lstStyle/>
          <a:p>
            <a:pPr algn="just"/>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can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percentage of the </a:t>
            </a:r>
            <a:r>
              <a:rPr lang="fr-FR" sz="1800" dirty="0" err="1">
                <a:solidFill>
                  <a:srgbClr val="3F3F3F"/>
                </a:solidFill>
                <a:latin typeface="Palatino"/>
                <a:ea typeface="Palatino"/>
                <a:cs typeface="Palatino"/>
                <a:sym typeface="Palatino"/>
              </a:rPr>
              <a:t>entire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where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together</a:t>
            </a:r>
            <a:r>
              <a:rPr lang="fr-FR" sz="1800" dirty="0">
                <a:solidFill>
                  <a:srgbClr val="3F3F3F"/>
                </a:solidFill>
                <a:latin typeface="Palatino"/>
                <a:ea typeface="Palatino"/>
                <a:cs typeface="Palatino"/>
                <a:sym typeface="Palatino"/>
              </a:rPr>
              <a:t> in a </a:t>
            </a:r>
            <a:r>
              <a:rPr lang="fr-FR" sz="1800" b="1" dirty="0" err="1">
                <a:solidFill>
                  <a:srgbClr val="3F3F3F"/>
                </a:solidFill>
                <a:latin typeface="Palatino"/>
                <a:ea typeface="Palatino"/>
                <a:cs typeface="Palatino"/>
                <a:sym typeface="Palatino"/>
              </a:rPr>
              <a:t>two</a:t>
            </a:r>
            <a:r>
              <a:rPr lang="fr-FR" sz="1800" b="1" dirty="0">
                <a:solidFill>
                  <a:srgbClr val="3F3F3F"/>
                </a:solidFill>
                <a:latin typeface="Palatino"/>
                <a:ea typeface="Palatino"/>
                <a:cs typeface="Palatino"/>
                <a:sym typeface="Palatino"/>
              </a:rPr>
              <a:t>-shot </a:t>
            </a:r>
            <a:r>
              <a:rPr lang="fr-FR" sz="1800" dirty="0" err="1">
                <a:solidFill>
                  <a:srgbClr val="3F3F3F"/>
                </a:solidFill>
                <a:latin typeface="Palatino"/>
                <a:ea typeface="Palatino"/>
                <a:cs typeface="Palatino"/>
                <a:sym typeface="Palatino"/>
              </a:rPr>
              <a:t>while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another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in the </a:t>
            </a:r>
            <a:r>
              <a:rPr lang="fr-FR" sz="1800" dirty="0" err="1">
                <a:solidFill>
                  <a:srgbClr val="3F3F3F"/>
                </a:solidFill>
                <a:latin typeface="Palatino"/>
                <a:ea typeface="Palatino"/>
                <a:cs typeface="Palatino"/>
                <a:sym typeface="Palatino"/>
              </a:rPr>
              <a:t>scene</a:t>
            </a:r>
            <a:r>
              <a:rPr lang="fr-FR" sz="1800" dirty="0">
                <a:solidFill>
                  <a:srgbClr val="3F3F3F"/>
                </a:solidFill>
                <a:latin typeface="Palatino"/>
                <a:ea typeface="Palatino"/>
                <a:cs typeface="Palatino"/>
                <a:sym typeface="Palatino"/>
              </a:rPr>
              <a:t>.</a:t>
            </a:r>
          </a:p>
          <a:p>
            <a:pPr algn="just"/>
            <a:endParaRPr lang="fr-FR" sz="1800" dirty="0">
              <a:solidFill>
                <a:srgbClr val="3F3F3F"/>
              </a:solidFill>
              <a:latin typeface="Palatino"/>
              <a:ea typeface="Palatino"/>
              <a:cs typeface="Palatino"/>
              <a:sym typeface="Palatino"/>
            </a:endParaRPr>
          </a:p>
          <a:p>
            <a:pPr algn="just"/>
            <a:r>
              <a:rPr lang="fr-FR" sz="1800" dirty="0">
                <a:solidFill>
                  <a:srgbClr val="3F3F3F"/>
                </a:solidFill>
                <a:latin typeface="Palatino"/>
                <a:ea typeface="Palatino"/>
                <a:cs typeface="Palatino"/>
                <a:sym typeface="Palatino"/>
              </a:rPr>
              <a:t>The </a:t>
            </a:r>
            <a:r>
              <a:rPr lang="fr-FR" sz="1800" dirty="0" err="1">
                <a:solidFill>
                  <a:srgbClr val="3F3F3F"/>
                </a:solidFill>
                <a:latin typeface="Palatino"/>
                <a:ea typeface="Palatino"/>
                <a:cs typeface="Palatino"/>
                <a:sym typeface="Palatino"/>
              </a:rPr>
              <a:t>effect</a:t>
            </a:r>
            <a:r>
              <a:rPr lang="fr-FR" sz="1800" dirty="0">
                <a:solidFill>
                  <a:srgbClr val="3F3F3F"/>
                </a:solidFill>
                <a:latin typeface="Palatino"/>
                <a:ea typeface="Palatino"/>
                <a:cs typeface="Palatino"/>
                <a:sym typeface="Palatino"/>
              </a:rPr>
              <a:t> size </a:t>
            </a:r>
            <a:r>
              <a:rPr lang="fr-FR" sz="1800" dirty="0" err="1">
                <a:solidFill>
                  <a:srgbClr val="3F3F3F"/>
                </a:solidFill>
                <a:latin typeface="Palatino"/>
                <a:ea typeface="Palatino"/>
                <a:cs typeface="Palatino"/>
                <a:sym typeface="Palatino"/>
              </a:rPr>
              <a:t>between</a:t>
            </a:r>
            <a:r>
              <a:rPr lang="fr-FR" sz="1800" dirty="0">
                <a:solidFill>
                  <a:srgbClr val="3F3F3F"/>
                </a:solidFill>
                <a:latin typeface="Palatino"/>
                <a:ea typeface="Palatino"/>
                <a:cs typeface="Palatino"/>
                <a:sym typeface="Palatino"/>
              </a:rPr>
              <a:t> the top and the </a:t>
            </a:r>
            <a:r>
              <a:rPr lang="fr-FR" sz="1800" dirty="0" err="1">
                <a:solidFill>
                  <a:srgbClr val="3F3F3F"/>
                </a:solidFill>
                <a:latin typeface="Palatino"/>
                <a:ea typeface="Palatino"/>
                <a:cs typeface="Palatino"/>
                <a:sym typeface="Palatino"/>
              </a:rPr>
              <a:t>rest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notable. </a:t>
            </a:r>
            <a:endParaRPr lang="fr-FR" sz="1800" dirty="0"/>
          </a:p>
        </p:txBody>
      </p:sp>
      <p:sp>
        <p:nvSpPr>
          <p:cNvPr id="652" name="Google Shape;652;p4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#3: </a:t>
            </a:r>
            <a:r>
              <a:rPr lang="fr-FR" sz="2800" b="1" dirty="0" err="1">
                <a:solidFill>
                  <a:srgbClr val="3F3F3F"/>
                </a:solidFill>
                <a:latin typeface="Calibri"/>
                <a:ea typeface="Calibri"/>
                <a:cs typeface="Calibri"/>
                <a:sym typeface="Calibri"/>
              </a:rPr>
              <a:t>Character</a:t>
            </a:r>
            <a:r>
              <a:rPr lang="fr-FR" sz="2800" b="1" dirty="0">
                <a:solidFill>
                  <a:srgbClr val="3F3F3F"/>
                </a:solidFill>
                <a:latin typeface="Calibri"/>
                <a:ea typeface="Calibri"/>
                <a:cs typeface="Calibri"/>
                <a:sym typeface="Calibri"/>
              </a:rPr>
              <a:t> Pairs: </a:t>
            </a:r>
            <a:r>
              <a:rPr lang="fr-FR" sz="2800" b="1" dirty="0" err="1">
                <a:solidFill>
                  <a:srgbClr val="3F3F3F"/>
                </a:solidFill>
                <a:latin typeface="Calibri"/>
                <a:ea typeface="Calibri"/>
                <a:cs typeface="Calibri"/>
                <a:sym typeface="Calibri"/>
              </a:rPr>
              <a:t>Two</a:t>
            </a:r>
            <a:r>
              <a:rPr lang="fr-FR" sz="2800" b="1" dirty="0">
                <a:solidFill>
                  <a:srgbClr val="3F3F3F"/>
                </a:solidFill>
                <a:latin typeface="Calibri"/>
                <a:ea typeface="Calibri"/>
                <a:cs typeface="Calibri"/>
                <a:sym typeface="Calibri"/>
              </a:rPr>
              <a:t>-Shot</a:t>
            </a:r>
            <a:endParaRPr dirty="0"/>
          </a:p>
        </p:txBody>
      </p:sp>
      <p:pic>
        <p:nvPicPr>
          <p:cNvPr id="653" name="Google Shape;653;p47" descr="Une image contenant table&#10;&#10;Description générée automatiquement"/>
          <p:cNvPicPr preferRelativeResize="0"/>
          <p:nvPr/>
        </p:nvPicPr>
        <p:blipFill rotWithShape="1">
          <a:blip r:embed="rId4">
            <a:alphaModFix/>
          </a:blip>
          <a:srcRect r="19499"/>
          <a:stretch/>
        </p:blipFill>
        <p:spPr>
          <a:xfrm>
            <a:off x="6419205" y="0"/>
            <a:ext cx="3936907" cy="6858000"/>
          </a:xfrm>
          <a:prstGeom prst="rect">
            <a:avLst/>
          </a:prstGeom>
          <a:noFill/>
          <a:ln>
            <a:noFill/>
          </a:ln>
        </p:spPr>
      </p:pic>
      <p:sp>
        <p:nvSpPr>
          <p:cNvPr id="2" name="Rectangle 1">
            <a:extLst>
              <a:ext uri="{FF2B5EF4-FFF2-40B4-BE49-F238E27FC236}">
                <a16:creationId xmlns:a16="http://schemas.microsoft.com/office/drawing/2014/main" id="{0D0E4D93-9302-DBD1-A0E2-3D8EFA90582E}"/>
              </a:ext>
            </a:extLst>
          </p:cNvPr>
          <p:cNvSpPr/>
          <p:nvPr/>
        </p:nvSpPr>
        <p:spPr>
          <a:xfrm flipV="1">
            <a:off x="7049752" y="271569"/>
            <a:ext cx="3306360" cy="190037"/>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Rectangle 2">
            <a:extLst>
              <a:ext uri="{FF2B5EF4-FFF2-40B4-BE49-F238E27FC236}">
                <a16:creationId xmlns:a16="http://schemas.microsoft.com/office/drawing/2014/main" id="{BC955A03-20C7-4C41-0821-D89DE05DD90C}"/>
              </a:ext>
            </a:extLst>
          </p:cNvPr>
          <p:cNvSpPr/>
          <p:nvPr/>
        </p:nvSpPr>
        <p:spPr>
          <a:xfrm flipV="1">
            <a:off x="7049751" y="1359388"/>
            <a:ext cx="3306359" cy="39143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Rectangle 3">
            <a:extLst>
              <a:ext uri="{FF2B5EF4-FFF2-40B4-BE49-F238E27FC236}">
                <a16:creationId xmlns:a16="http://schemas.microsoft.com/office/drawing/2014/main" id="{5EAD1E76-51B1-983E-D876-746419999D5B}"/>
              </a:ext>
            </a:extLst>
          </p:cNvPr>
          <p:cNvSpPr/>
          <p:nvPr/>
        </p:nvSpPr>
        <p:spPr>
          <a:xfrm flipV="1">
            <a:off x="7049752" y="2447209"/>
            <a:ext cx="3306358" cy="190037"/>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CF28E431-4394-8FD2-F6C0-4A72C176A658}"/>
              </a:ext>
            </a:extLst>
          </p:cNvPr>
          <p:cNvSpPr/>
          <p:nvPr/>
        </p:nvSpPr>
        <p:spPr>
          <a:xfrm flipV="1">
            <a:off x="7049751" y="3535029"/>
            <a:ext cx="3306357" cy="380074"/>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 name="Rectangle 5">
            <a:extLst>
              <a:ext uri="{FF2B5EF4-FFF2-40B4-BE49-F238E27FC236}">
                <a16:creationId xmlns:a16="http://schemas.microsoft.com/office/drawing/2014/main" id="{9BF9449F-05D0-2E58-5DCB-732C0A4C9614}"/>
              </a:ext>
            </a:extLst>
          </p:cNvPr>
          <p:cNvSpPr/>
          <p:nvPr/>
        </p:nvSpPr>
        <p:spPr>
          <a:xfrm flipV="1">
            <a:off x="7049752" y="4612337"/>
            <a:ext cx="3306356" cy="38007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52F27C30-C29C-978D-BAD4-ABD180F70297}"/>
              </a:ext>
            </a:extLst>
          </p:cNvPr>
          <p:cNvSpPr/>
          <p:nvPr/>
        </p:nvSpPr>
        <p:spPr>
          <a:xfrm flipV="1">
            <a:off x="7058918" y="5688797"/>
            <a:ext cx="3297190" cy="19699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 name="Google Shape;457;p29">
            <a:extLst>
              <a:ext uri="{FF2B5EF4-FFF2-40B4-BE49-F238E27FC236}">
                <a16:creationId xmlns:a16="http://schemas.microsoft.com/office/drawing/2014/main" id="{47BFE229-3437-EE42-0B62-80CF60916882}"/>
              </a:ext>
            </a:extLst>
          </p:cNvPr>
          <p:cNvPicPr preferRelativeResize="0"/>
          <p:nvPr/>
        </p:nvPicPr>
        <p:blipFill rotWithShape="1">
          <a:blip r:embed="rId5">
            <a:alphaModFix/>
          </a:blip>
          <a:srcRect/>
          <a:stretch/>
        </p:blipFill>
        <p:spPr>
          <a:xfrm>
            <a:off x="1789868" y="4219284"/>
            <a:ext cx="2872987" cy="219602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4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50" name="Google Shape;650;p4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51" name="Google Shape;651;p47"/>
          <p:cNvSpPr txBox="1"/>
          <p:nvPr/>
        </p:nvSpPr>
        <p:spPr>
          <a:xfrm>
            <a:off x="601830" y="803005"/>
            <a:ext cx="5252434" cy="3416279"/>
          </a:xfrm>
          <a:prstGeom prst="rect">
            <a:avLst/>
          </a:prstGeom>
          <a:noFill/>
          <a:ln>
            <a:noFill/>
          </a:ln>
        </p:spPr>
        <p:txBody>
          <a:bodyPr spcFirstLastPara="1" wrap="square" lIns="91425" tIns="45700" rIns="91425" bIns="45700" anchor="t" anchorCtr="0">
            <a:spAutoFit/>
          </a:bodyPr>
          <a:lstStyle/>
          <a:p>
            <a:pPr algn="just"/>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can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percentage of the </a:t>
            </a:r>
            <a:r>
              <a:rPr lang="fr-FR" sz="1800" dirty="0" err="1">
                <a:solidFill>
                  <a:srgbClr val="3F3F3F"/>
                </a:solidFill>
                <a:latin typeface="Palatino"/>
                <a:ea typeface="Palatino"/>
                <a:cs typeface="Palatino"/>
                <a:sym typeface="Palatino"/>
              </a:rPr>
              <a:t>entire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where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together</a:t>
            </a:r>
            <a:r>
              <a:rPr lang="fr-FR" sz="1800" dirty="0">
                <a:solidFill>
                  <a:srgbClr val="3F3F3F"/>
                </a:solidFill>
                <a:latin typeface="Palatino"/>
                <a:ea typeface="Palatino"/>
                <a:cs typeface="Palatino"/>
                <a:sym typeface="Palatino"/>
              </a:rPr>
              <a:t> in a </a:t>
            </a:r>
            <a:r>
              <a:rPr lang="fr-FR" sz="1800" b="1" dirty="0" err="1">
                <a:solidFill>
                  <a:srgbClr val="3F3F3F"/>
                </a:solidFill>
                <a:latin typeface="Palatino"/>
                <a:ea typeface="Palatino"/>
                <a:cs typeface="Palatino"/>
                <a:sym typeface="Palatino"/>
              </a:rPr>
              <a:t>two</a:t>
            </a:r>
            <a:r>
              <a:rPr lang="fr-FR" sz="1800" b="1" dirty="0">
                <a:solidFill>
                  <a:srgbClr val="3F3F3F"/>
                </a:solidFill>
                <a:latin typeface="Palatino"/>
                <a:ea typeface="Palatino"/>
                <a:cs typeface="Palatino"/>
                <a:sym typeface="Palatino"/>
              </a:rPr>
              <a:t>-shot </a:t>
            </a:r>
            <a:r>
              <a:rPr lang="fr-FR" sz="1800" dirty="0" err="1">
                <a:solidFill>
                  <a:srgbClr val="3F3F3F"/>
                </a:solidFill>
                <a:latin typeface="Palatino"/>
                <a:ea typeface="Palatino"/>
                <a:cs typeface="Palatino"/>
                <a:sym typeface="Palatino"/>
              </a:rPr>
              <a:t>while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another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in the </a:t>
            </a:r>
            <a:r>
              <a:rPr lang="fr-FR" sz="1800" dirty="0" err="1">
                <a:solidFill>
                  <a:srgbClr val="3F3F3F"/>
                </a:solidFill>
                <a:latin typeface="Palatino"/>
                <a:ea typeface="Palatino"/>
                <a:cs typeface="Palatino"/>
                <a:sym typeface="Palatino"/>
              </a:rPr>
              <a:t>scene</a:t>
            </a:r>
            <a:r>
              <a:rPr lang="fr-FR" sz="1800" dirty="0">
                <a:solidFill>
                  <a:srgbClr val="3F3F3F"/>
                </a:solidFill>
                <a:latin typeface="Palatino"/>
                <a:ea typeface="Palatino"/>
                <a:cs typeface="Palatino"/>
                <a:sym typeface="Palatino"/>
              </a:rPr>
              <a:t>.</a:t>
            </a:r>
          </a:p>
          <a:p>
            <a:pPr algn="just"/>
            <a:endParaRPr lang="fr-FR" sz="1800" dirty="0">
              <a:solidFill>
                <a:srgbClr val="3F3F3F"/>
              </a:solidFill>
              <a:latin typeface="Palatino"/>
              <a:ea typeface="Palatino"/>
              <a:cs typeface="Palatino"/>
              <a:sym typeface="Palatino"/>
            </a:endParaRPr>
          </a:p>
          <a:p>
            <a:pPr algn="just"/>
            <a:r>
              <a:rPr lang="fr-FR" sz="1800" dirty="0">
                <a:solidFill>
                  <a:srgbClr val="3F3F3F"/>
                </a:solidFill>
                <a:latin typeface="Palatino"/>
                <a:ea typeface="Palatino"/>
                <a:cs typeface="Palatino"/>
                <a:sym typeface="Palatino"/>
              </a:rPr>
              <a:t>The </a:t>
            </a:r>
            <a:r>
              <a:rPr lang="fr-FR" sz="1800" dirty="0" err="1">
                <a:solidFill>
                  <a:srgbClr val="3F3F3F"/>
                </a:solidFill>
                <a:latin typeface="Palatino"/>
                <a:ea typeface="Palatino"/>
                <a:cs typeface="Palatino"/>
                <a:sym typeface="Palatino"/>
              </a:rPr>
              <a:t>effect</a:t>
            </a:r>
            <a:r>
              <a:rPr lang="fr-FR" sz="1800" dirty="0">
                <a:solidFill>
                  <a:srgbClr val="3F3F3F"/>
                </a:solidFill>
                <a:latin typeface="Palatino"/>
                <a:ea typeface="Palatino"/>
                <a:cs typeface="Palatino"/>
                <a:sym typeface="Palatino"/>
              </a:rPr>
              <a:t> size </a:t>
            </a:r>
            <a:r>
              <a:rPr lang="fr-FR" sz="1800" dirty="0" err="1">
                <a:solidFill>
                  <a:srgbClr val="3F3F3F"/>
                </a:solidFill>
                <a:latin typeface="Palatino"/>
                <a:ea typeface="Palatino"/>
                <a:cs typeface="Palatino"/>
                <a:sym typeface="Palatino"/>
              </a:rPr>
              <a:t>between</a:t>
            </a:r>
            <a:r>
              <a:rPr lang="fr-FR" sz="1800" dirty="0">
                <a:solidFill>
                  <a:srgbClr val="3F3F3F"/>
                </a:solidFill>
                <a:latin typeface="Palatino"/>
                <a:ea typeface="Palatino"/>
                <a:cs typeface="Palatino"/>
                <a:sym typeface="Palatino"/>
              </a:rPr>
              <a:t> the top and the </a:t>
            </a:r>
            <a:r>
              <a:rPr lang="fr-FR" sz="1800" dirty="0" err="1">
                <a:solidFill>
                  <a:srgbClr val="3F3F3F"/>
                </a:solidFill>
                <a:latin typeface="Palatino"/>
                <a:ea typeface="Palatino"/>
                <a:cs typeface="Palatino"/>
                <a:sym typeface="Palatino"/>
              </a:rPr>
              <a:t>rest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notable. </a:t>
            </a:r>
            <a:endParaRPr lang="fr-FR" sz="1800" dirty="0"/>
          </a:p>
          <a:p>
            <a:pPr marL="0" marR="0" lvl="0" indent="0" algn="just" rtl="0">
              <a:spcBef>
                <a:spcPts val="0"/>
              </a:spcBef>
              <a:spcAft>
                <a:spcPts val="0"/>
              </a:spcAft>
              <a:buNone/>
            </a:pPr>
            <a:endParaRPr lang="fr-F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Mostly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follows</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same</a:t>
            </a:r>
            <a:r>
              <a:rPr lang="fr-FR" sz="1800" dirty="0">
                <a:solidFill>
                  <a:srgbClr val="3F3F3F"/>
                </a:solidFill>
                <a:latin typeface="Palatino"/>
                <a:ea typeface="Palatino"/>
                <a:cs typeface="Palatino"/>
                <a:sym typeface="Palatino"/>
              </a:rPr>
              <a:t> pattern, but </a:t>
            </a:r>
            <a:r>
              <a:rPr lang="fr-FR" sz="1800" dirty="0" err="1">
                <a:solidFill>
                  <a:srgbClr val="3F3F3F"/>
                </a:solidFill>
                <a:latin typeface="Palatino"/>
                <a:ea typeface="Palatino"/>
                <a:cs typeface="Palatino"/>
                <a:sym typeface="Palatino"/>
              </a:rPr>
              <a:t>downplays</a:t>
            </a:r>
            <a:r>
              <a:rPr lang="fr-FR" sz="1800" dirty="0">
                <a:solidFill>
                  <a:srgbClr val="3F3F3F"/>
                </a:solidFill>
                <a:latin typeface="Palatino"/>
                <a:ea typeface="Palatino"/>
                <a:cs typeface="Palatino"/>
                <a:sym typeface="Palatino"/>
              </a:rPr>
              <a:t> the </a:t>
            </a:r>
            <a:r>
              <a:rPr lang="fr-FR" sz="1800" b="1" dirty="0">
                <a:solidFill>
                  <a:srgbClr val="3F3F3F"/>
                </a:solidFill>
                <a:latin typeface="Palatino"/>
                <a:ea typeface="Palatino"/>
                <a:cs typeface="Palatino"/>
                <a:sym typeface="Palatino"/>
              </a:rPr>
              <a:t>Buddy / Sally </a:t>
            </a:r>
            <a:r>
              <a:rPr lang="fr-FR" sz="1800" dirty="0">
                <a:solidFill>
                  <a:srgbClr val="3F3F3F"/>
                </a:solidFill>
                <a:latin typeface="Palatino"/>
                <a:ea typeface="Palatino"/>
                <a:cs typeface="Palatino"/>
                <a:sym typeface="Palatino"/>
              </a:rPr>
              <a:t>and </a:t>
            </a:r>
            <a:r>
              <a:rPr lang="fr-FR" sz="1800" b="1" dirty="0">
                <a:solidFill>
                  <a:srgbClr val="3F3F3F"/>
                </a:solidFill>
                <a:latin typeface="Palatino"/>
                <a:ea typeface="Palatino"/>
                <a:cs typeface="Palatino"/>
                <a:sym typeface="Palatino"/>
              </a:rPr>
              <a:t>Tony / Roger </a:t>
            </a:r>
            <a:r>
              <a:rPr lang="fr-FR" sz="1800" dirty="0" err="1">
                <a:solidFill>
                  <a:srgbClr val="3F3F3F"/>
                </a:solidFill>
                <a:latin typeface="Palatino"/>
                <a:ea typeface="Palatino"/>
                <a:cs typeface="Palatino"/>
                <a:sym typeface="Palatino"/>
              </a:rPr>
              <a:t>work</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relationships</a:t>
            </a:r>
            <a:r>
              <a:rPr lang="fr-FR" sz="1800" dirty="0">
                <a:solidFill>
                  <a:srgbClr val="3F3F3F"/>
                </a:solidFill>
                <a:latin typeface="Palatino"/>
                <a:ea typeface="Palatino"/>
                <a:cs typeface="Palatino"/>
                <a:sym typeface="Palatino"/>
              </a:rPr>
              <a:t> but </a:t>
            </a:r>
            <a:r>
              <a:rPr lang="fr-FR" sz="1800" dirty="0" err="1">
                <a:solidFill>
                  <a:srgbClr val="3F3F3F"/>
                </a:solidFill>
                <a:latin typeface="Palatino"/>
                <a:ea typeface="Palatino"/>
                <a:cs typeface="Palatino"/>
                <a:sym typeface="Palatino"/>
              </a:rPr>
              <a:t>preserves</a:t>
            </a:r>
            <a:r>
              <a:rPr lang="fr-FR" sz="1800" dirty="0">
                <a:solidFill>
                  <a:srgbClr val="3F3F3F"/>
                </a:solidFill>
                <a:latin typeface="Palatino"/>
                <a:ea typeface="Palatino"/>
                <a:cs typeface="Palatino"/>
                <a:sym typeface="Palatino"/>
              </a:rPr>
              <a:t> the Lucy and Ethel </a:t>
            </a:r>
            <a:r>
              <a:rPr lang="fr-FR" sz="1800" dirty="0" err="1">
                <a:solidFill>
                  <a:srgbClr val="3F3F3F"/>
                </a:solidFill>
                <a:latin typeface="Palatino"/>
                <a:ea typeface="Palatino"/>
                <a:cs typeface="Palatino"/>
                <a:sym typeface="Palatino"/>
              </a:rPr>
              <a:t>relationship</a:t>
            </a:r>
            <a:r>
              <a:rPr lang="fr-FR" sz="1800" dirty="0">
                <a:solidFill>
                  <a:srgbClr val="3F3F3F"/>
                </a:solidFill>
                <a:latin typeface="Palatino"/>
                <a:ea typeface="Palatino"/>
                <a:cs typeface="Palatino"/>
                <a:sym typeface="Palatino"/>
              </a:rPr>
              <a:t>.</a:t>
            </a:r>
            <a:endParaRPr dirty="0"/>
          </a:p>
        </p:txBody>
      </p:sp>
      <p:sp>
        <p:nvSpPr>
          <p:cNvPr id="652" name="Google Shape;652;p4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#3: </a:t>
            </a:r>
            <a:r>
              <a:rPr lang="fr-FR" sz="2800" b="1" dirty="0" err="1">
                <a:solidFill>
                  <a:srgbClr val="3F3F3F"/>
                </a:solidFill>
                <a:latin typeface="Calibri"/>
                <a:ea typeface="Calibri"/>
                <a:cs typeface="Calibri"/>
                <a:sym typeface="Calibri"/>
              </a:rPr>
              <a:t>Character</a:t>
            </a:r>
            <a:r>
              <a:rPr lang="fr-FR" sz="2800" b="1" dirty="0">
                <a:solidFill>
                  <a:srgbClr val="3F3F3F"/>
                </a:solidFill>
                <a:latin typeface="Calibri"/>
                <a:ea typeface="Calibri"/>
                <a:cs typeface="Calibri"/>
                <a:sym typeface="Calibri"/>
              </a:rPr>
              <a:t> Pairs: </a:t>
            </a:r>
            <a:r>
              <a:rPr lang="fr-FR" sz="2800" b="1" dirty="0" err="1">
                <a:solidFill>
                  <a:srgbClr val="3F3F3F"/>
                </a:solidFill>
                <a:latin typeface="Calibri"/>
                <a:ea typeface="Calibri"/>
                <a:cs typeface="Calibri"/>
                <a:sym typeface="Calibri"/>
              </a:rPr>
              <a:t>Two</a:t>
            </a:r>
            <a:r>
              <a:rPr lang="fr-FR" sz="2800" b="1" dirty="0">
                <a:solidFill>
                  <a:srgbClr val="3F3F3F"/>
                </a:solidFill>
                <a:latin typeface="Calibri"/>
                <a:ea typeface="Calibri"/>
                <a:cs typeface="Calibri"/>
                <a:sym typeface="Calibri"/>
              </a:rPr>
              <a:t>-Shot</a:t>
            </a:r>
            <a:endParaRPr dirty="0"/>
          </a:p>
        </p:txBody>
      </p:sp>
      <p:pic>
        <p:nvPicPr>
          <p:cNvPr id="653" name="Google Shape;653;p47" descr="Une image contenant table&#10;&#10;Description générée automatiquement"/>
          <p:cNvPicPr preferRelativeResize="0"/>
          <p:nvPr/>
        </p:nvPicPr>
        <p:blipFill rotWithShape="1">
          <a:blip r:embed="rId4">
            <a:alphaModFix/>
          </a:blip>
          <a:srcRect r="19499"/>
          <a:stretch/>
        </p:blipFill>
        <p:spPr>
          <a:xfrm>
            <a:off x="6419205" y="0"/>
            <a:ext cx="3936907" cy="6858000"/>
          </a:xfrm>
          <a:prstGeom prst="rect">
            <a:avLst/>
          </a:prstGeom>
          <a:noFill/>
          <a:ln>
            <a:noFill/>
          </a:ln>
        </p:spPr>
      </p:pic>
      <p:sp>
        <p:nvSpPr>
          <p:cNvPr id="2" name="Rectangle 1">
            <a:extLst>
              <a:ext uri="{FF2B5EF4-FFF2-40B4-BE49-F238E27FC236}">
                <a16:creationId xmlns:a16="http://schemas.microsoft.com/office/drawing/2014/main" id="{0D0E4D93-9302-DBD1-A0E2-3D8EFA90582E}"/>
              </a:ext>
            </a:extLst>
          </p:cNvPr>
          <p:cNvSpPr/>
          <p:nvPr/>
        </p:nvSpPr>
        <p:spPr>
          <a:xfrm flipV="1">
            <a:off x="7049752" y="271569"/>
            <a:ext cx="3306360" cy="190037"/>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Rectangle 2">
            <a:extLst>
              <a:ext uri="{FF2B5EF4-FFF2-40B4-BE49-F238E27FC236}">
                <a16:creationId xmlns:a16="http://schemas.microsoft.com/office/drawing/2014/main" id="{BC955A03-20C7-4C41-0821-D89DE05DD90C}"/>
              </a:ext>
            </a:extLst>
          </p:cNvPr>
          <p:cNvSpPr/>
          <p:nvPr/>
        </p:nvSpPr>
        <p:spPr>
          <a:xfrm flipV="1">
            <a:off x="7049751" y="1359388"/>
            <a:ext cx="3306359" cy="39143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Rectangle 3">
            <a:extLst>
              <a:ext uri="{FF2B5EF4-FFF2-40B4-BE49-F238E27FC236}">
                <a16:creationId xmlns:a16="http://schemas.microsoft.com/office/drawing/2014/main" id="{5EAD1E76-51B1-983E-D876-746419999D5B}"/>
              </a:ext>
            </a:extLst>
          </p:cNvPr>
          <p:cNvSpPr/>
          <p:nvPr/>
        </p:nvSpPr>
        <p:spPr>
          <a:xfrm flipV="1">
            <a:off x="7049752" y="2447209"/>
            <a:ext cx="3306358" cy="190037"/>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CF28E431-4394-8FD2-F6C0-4A72C176A658}"/>
              </a:ext>
            </a:extLst>
          </p:cNvPr>
          <p:cNvSpPr/>
          <p:nvPr/>
        </p:nvSpPr>
        <p:spPr>
          <a:xfrm flipV="1">
            <a:off x="7049751" y="3535029"/>
            <a:ext cx="3306357" cy="380074"/>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 name="Rectangle 5">
            <a:extLst>
              <a:ext uri="{FF2B5EF4-FFF2-40B4-BE49-F238E27FC236}">
                <a16:creationId xmlns:a16="http://schemas.microsoft.com/office/drawing/2014/main" id="{9BF9449F-05D0-2E58-5DCB-732C0A4C9614}"/>
              </a:ext>
            </a:extLst>
          </p:cNvPr>
          <p:cNvSpPr/>
          <p:nvPr/>
        </p:nvSpPr>
        <p:spPr>
          <a:xfrm flipV="1">
            <a:off x="7049752" y="4612337"/>
            <a:ext cx="3306356" cy="38007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52F27C30-C29C-978D-BAD4-ABD180F70297}"/>
              </a:ext>
            </a:extLst>
          </p:cNvPr>
          <p:cNvSpPr/>
          <p:nvPr/>
        </p:nvSpPr>
        <p:spPr>
          <a:xfrm flipV="1">
            <a:off x="7058918" y="5688797"/>
            <a:ext cx="3297190" cy="19699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D6B6F73B-A545-E311-9616-C75BEE0451CA}"/>
              </a:ext>
            </a:extLst>
          </p:cNvPr>
          <p:cNvCxnSpPr>
            <a:cxnSpLocks/>
          </p:cNvCxnSpPr>
          <p:nvPr/>
        </p:nvCxnSpPr>
        <p:spPr>
          <a:xfrm flipH="1">
            <a:off x="10478814" y="3815255"/>
            <a:ext cx="924910" cy="0"/>
          </a:xfrm>
          <a:prstGeom prst="straightConnector1">
            <a:avLst/>
          </a:prstGeom>
          <a:ln w="349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E8471584-C7E7-AA9B-8B4F-005793B6C891}"/>
              </a:ext>
            </a:extLst>
          </p:cNvPr>
          <p:cNvCxnSpPr>
            <a:cxnSpLocks/>
          </p:cNvCxnSpPr>
          <p:nvPr/>
        </p:nvCxnSpPr>
        <p:spPr>
          <a:xfrm flipH="1">
            <a:off x="10478814" y="1644869"/>
            <a:ext cx="924910" cy="0"/>
          </a:xfrm>
          <a:prstGeom prst="straightConnector1">
            <a:avLst/>
          </a:prstGeom>
          <a:ln w="349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4AB6AD37-7EC6-DE1D-55C9-B7D5DDDF2258}"/>
              </a:ext>
            </a:extLst>
          </p:cNvPr>
          <p:cNvCxnSpPr>
            <a:cxnSpLocks/>
          </p:cNvCxnSpPr>
          <p:nvPr/>
        </p:nvCxnSpPr>
        <p:spPr>
          <a:xfrm flipH="1">
            <a:off x="10457794" y="4682359"/>
            <a:ext cx="924910" cy="0"/>
          </a:xfrm>
          <a:prstGeom prst="straightConnector1">
            <a:avLst/>
          </a:prstGeom>
          <a:ln w="349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Google Shape;457;p29">
            <a:extLst>
              <a:ext uri="{FF2B5EF4-FFF2-40B4-BE49-F238E27FC236}">
                <a16:creationId xmlns:a16="http://schemas.microsoft.com/office/drawing/2014/main" id="{E57E528E-B3D4-1F44-D48B-A43C1634EB64}"/>
              </a:ext>
            </a:extLst>
          </p:cNvPr>
          <p:cNvPicPr preferRelativeResize="0"/>
          <p:nvPr/>
        </p:nvPicPr>
        <p:blipFill rotWithShape="1">
          <a:blip r:embed="rId5">
            <a:alphaModFix/>
          </a:blip>
          <a:srcRect/>
          <a:stretch/>
        </p:blipFill>
        <p:spPr>
          <a:xfrm>
            <a:off x="1789868" y="4219284"/>
            <a:ext cx="2872987" cy="2196021"/>
          </a:xfrm>
          <a:prstGeom prst="rect">
            <a:avLst/>
          </a:prstGeom>
          <a:noFill/>
          <a:ln>
            <a:noFill/>
          </a:ln>
        </p:spPr>
      </p:pic>
    </p:spTree>
    <p:extLst>
      <p:ext uri="{BB962C8B-B14F-4D97-AF65-F5344CB8AC3E}">
        <p14:creationId xmlns:p14="http://schemas.microsoft.com/office/powerpoint/2010/main" val="3354125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657"/>
        <p:cNvGrpSpPr/>
        <p:nvPr/>
      </p:nvGrpSpPr>
      <p:grpSpPr>
        <a:xfrm>
          <a:off x="0" y="0"/>
          <a:ext cx="0" cy="0"/>
          <a:chOff x="0" y="0"/>
          <a:chExt cx="0" cy="0"/>
        </a:xfrm>
      </p:grpSpPr>
      <p:pic>
        <p:nvPicPr>
          <p:cNvPr id="658" name="Google Shape;658;p4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59" name="Google Shape;659;p4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60" name="Google Shape;660;p48"/>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Finally, we can look, when the two characters are in a two-shot with another character also present in the scene, how often the two characters both speak.</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Even though these are relative measurements, they almost all correspond to the ordering of the pairs by the IoU measurement, with the exception of the </a:t>
            </a:r>
            <a:r>
              <a:rPr lang="fr-FR" sz="1800" b="1">
                <a:solidFill>
                  <a:srgbClr val="3F3F3F"/>
                </a:solidFill>
                <a:latin typeface="Palatino"/>
                <a:ea typeface="Palatino"/>
                <a:cs typeface="Palatino"/>
                <a:sym typeface="Palatino"/>
              </a:rPr>
              <a:t>Buddy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Sally </a:t>
            </a:r>
            <a:r>
              <a:rPr lang="fr-FR" sz="1800">
                <a:solidFill>
                  <a:srgbClr val="3F3F3F"/>
                </a:solidFill>
                <a:latin typeface="Palatino"/>
                <a:ea typeface="Palatino"/>
                <a:cs typeface="Palatino"/>
                <a:sym typeface="Palatino"/>
              </a:rPr>
              <a:t>work-only relationship and one very small example from </a:t>
            </a:r>
            <a:r>
              <a:rPr lang="fr-FR" sz="1800" i="1">
                <a:solidFill>
                  <a:srgbClr val="3F3F3F"/>
                </a:solidFill>
                <a:latin typeface="Palatino"/>
                <a:ea typeface="Palatino"/>
                <a:cs typeface="Palatino"/>
                <a:sym typeface="Palatino"/>
              </a:rPr>
              <a:t>My Living Doll</a:t>
            </a:r>
            <a:r>
              <a:rPr lang="fr-FR" sz="1800">
                <a:solidFill>
                  <a:srgbClr val="3F3F3F"/>
                </a:solidFill>
                <a:latin typeface="Palatino"/>
                <a:ea typeface="Palatino"/>
                <a:cs typeface="Palatino"/>
                <a:sym typeface="Palatino"/>
              </a:rPr>
              <a:t>.</a:t>
            </a:r>
            <a:endParaRPr/>
          </a:p>
        </p:txBody>
      </p:sp>
      <p:sp>
        <p:nvSpPr>
          <p:cNvPr id="661" name="Google Shape;661;p4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#3: Character Pairs</a:t>
            </a:r>
            <a:endParaRPr/>
          </a:p>
        </p:txBody>
      </p:sp>
      <p:pic>
        <p:nvPicPr>
          <p:cNvPr id="662" name="Google Shape;662;p48" descr="Une image contenant table&#10;&#10;Description générée automatiquement"/>
          <p:cNvPicPr preferRelativeResize="0"/>
          <p:nvPr/>
        </p:nvPicPr>
        <p:blipFill rotWithShape="1">
          <a:blip r:embed="rId4">
            <a:alphaModFix/>
          </a:blip>
          <a:srcRect/>
          <a:stretch/>
        </p:blipFill>
        <p:spPr>
          <a:xfrm>
            <a:off x="6419205" y="0"/>
            <a:ext cx="4890541"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09" name="Google Shape;209;p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10" name="Google Shape;210;p8"/>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Influenced by </a:t>
            </a:r>
            <a:r>
              <a:rPr lang="fr-FR" sz="1800" b="1">
                <a:solidFill>
                  <a:srgbClr val="3F3F3F"/>
                </a:solidFill>
                <a:latin typeface="Palatino"/>
                <a:ea typeface="Palatino"/>
                <a:cs typeface="Palatino"/>
                <a:sym typeface="Palatino"/>
              </a:rPr>
              <a:t>literary studies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art history</a:t>
            </a:r>
            <a:r>
              <a:rPr lang="fr-FR" sz="1800">
                <a:solidFill>
                  <a:srgbClr val="3F3F3F"/>
                </a:solidFill>
                <a:latin typeface="Palatino"/>
                <a:ea typeface="Palatino"/>
                <a:cs typeface="Palatino"/>
                <a:sym typeface="Palatino"/>
              </a:rPr>
              <a:t>, there has been a long tradition within film studies to engage in a close analysis of the form, style, and content of feature-length films.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Some researchers have begun to integrate quantitative measurements into their analyses of film, including David </a:t>
            </a:r>
            <a:r>
              <a:rPr lang="fr-FR" sz="1800" b="1">
                <a:solidFill>
                  <a:srgbClr val="3F3F3F"/>
                </a:solidFill>
                <a:latin typeface="Palatino"/>
                <a:ea typeface="Palatino"/>
                <a:cs typeface="Palatino"/>
                <a:sym typeface="Palatino"/>
              </a:rPr>
              <a:t>Bordwell, </a:t>
            </a:r>
            <a:r>
              <a:rPr lang="fr-FR" sz="1800">
                <a:solidFill>
                  <a:srgbClr val="3F3F3F"/>
                </a:solidFill>
                <a:latin typeface="Palatino"/>
                <a:ea typeface="Palatino"/>
                <a:cs typeface="Palatino"/>
                <a:sym typeface="Palatino"/>
              </a:rPr>
              <a:t>Jeremy </a:t>
            </a:r>
            <a:r>
              <a:rPr lang="fr-FR" sz="1800" b="1">
                <a:solidFill>
                  <a:srgbClr val="3F3F3F"/>
                </a:solidFill>
                <a:latin typeface="Palatino"/>
                <a:ea typeface="Palatino"/>
                <a:cs typeface="Palatino"/>
                <a:sym typeface="Palatino"/>
              </a:rPr>
              <a:t>Butler, </a:t>
            </a:r>
            <a:r>
              <a:rPr lang="fr-FR" sz="1800">
                <a:solidFill>
                  <a:srgbClr val="3F3F3F"/>
                </a:solidFill>
                <a:latin typeface="Palatino"/>
                <a:ea typeface="Palatino"/>
                <a:cs typeface="Palatino"/>
                <a:sym typeface="Palatino"/>
              </a:rPr>
              <a:t>Gunars </a:t>
            </a:r>
            <a:r>
              <a:rPr lang="fr-FR" sz="1800" b="1">
                <a:solidFill>
                  <a:srgbClr val="3F3F3F"/>
                </a:solidFill>
                <a:latin typeface="Palatino"/>
                <a:ea typeface="Palatino"/>
                <a:cs typeface="Palatino"/>
                <a:sym typeface="Palatino"/>
              </a:rPr>
              <a:t>Civjans, </a:t>
            </a:r>
            <a:r>
              <a:rPr lang="fr-FR" sz="1800">
                <a:solidFill>
                  <a:srgbClr val="3F3F3F"/>
                </a:solidFill>
                <a:latin typeface="Palatino"/>
                <a:ea typeface="Palatino"/>
                <a:cs typeface="Palatino"/>
                <a:sym typeface="Palatino"/>
              </a:rPr>
              <a:t>Barbara </a:t>
            </a:r>
            <a:r>
              <a:rPr lang="fr-FR" sz="1800" b="1">
                <a:solidFill>
                  <a:srgbClr val="3F3F3F"/>
                </a:solidFill>
                <a:latin typeface="Palatino"/>
                <a:ea typeface="Palatino"/>
                <a:cs typeface="Palatino"/>
                <a:sym typeface="Palatino"/>
              </a:rPr>
              <a:t>Flueckiger, </a:t>
            </a:r>
            <a:r>
              <a:rPr lang="fr-FR" sz="1800">
                <a:solidFill>
                  <a:srgbClr val="3F3F3F"/>
                </a:solidFill>
                <a:latin typeface="Palatino"/>
                <a:ea typeface="Palatino"/>
                <a:cs typeface="Palatino"/>
                <a:sym typeface="Palatino"/>
              </a:rPr>
              <a:t>Daria </a:t>
            </a:r>
            <a:r>
              <a:rPr lang="fr-FR" sz="1800" b="1">
                <a:solidFill>
                  <a:srgbClr val="3F3F3F"/>
                </a:solidFill>
                <a:latin typeface="Palatino"/>
                <a:ea typeface="Palatino"/>
                <a:cs typeface="Palatino"/>
                <a:sym typeface="Palatino"/>
              </a:rPr>
              <a:t>Khitrova</a:t>
            </a:r>
            <a:r>
              <a:rPr lang="fr-FR" sz="1800">
                <a:solidFill>
                  <a:srgbClr val="3F3F3F"/>
                </a:solidFill>
                <a:latin typeface="Palatino"/>
                <a:ea typeface="Palatino"/>
                <a:cs typeface="Palatino"/>
                <a:sym typeface="Palatino"/>
              </a:rPr>
              <a:t>, Barry </a:t>
            </a:r>
            <a:r>
              <a:rPr lang="fr-FR" sz="1800" b="1">
                <a:solidFill>
                  <a:srgbClr val="3F3F3F"/>
                </a:solidFill>
                <a:latin typeface="Palatino"/>
                <a:ea typeface="Palatino"/>
                <a:cs typeface="Palatino"/>
                <a:sym typeface="Palatino"/>
              </a:rPr>
              <a:t>Salt</a:t>
            </a:r>
            <a:r>
              <a:rPr lang="fr-FR" sz="1800">
                <a:solidFill>
                  <a:srgbClr val="3F3F3F"/>
                </a:solidFill>
                <a:latin typeface="Palatino"/>
                <a:ea typeface="Palatino"/>
                <a:cs typeface="Palatino"/>
                <a:sym typeface="Palatino"/>
              </a:rPr>
              <a:t>, and Yuri </a:t>
            </a:r>
            <a:r>
              <a:rPr lang="fr-FR" sz="1800" b="1">
                <a:solidFill>
                  <a:srgbClr val="3F3F3F"/>
                </a:solidFill>
                <a:latin typeface="Palatino"/>
                <a:ea typeface="Palatino"/>
                <a:cs typeface="Palatino"/>
                <a:sym typeface="Palatino"/>
              </a:rPr>
              <a:t>Tsivian</a:t>
            </a:r>
            <a:r>
              <a:rPr lang="fr-FR" sz="1800">
                <a:solidFill>
                  <a:srgbClr val="3F3F3F"/>
                </a:solidFill>
                <a:latin typeface="Palatino"/>
                <a:ea typeface="Palatino"/>
                <a:cs typeface="Palatino"/>
                <a:sym typeface="Palatino"/>
              </a:rPr>
              <a:t>.</a:t>
            </a: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bulk of this work has focused on the analysis of the duration of shots within a film.</a:t>
            </a:r>
            <a:endParaRPr/>
          </a:p>
        </p:txBody>
      </p:sp>
      <p:sp>
        <p:nvSpPr>
          <p:cNvPr id="211" name="Google Shape;211;p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Film Studies: Close and Computational Analyses</a:t>
            </a:r>
            <a:endParaRPr/>
          </a:p>
        </p:txBody>
      </p:sp>
      <p:sp>
        <p:nvSpPr>
          <p:cNvPr id="212" name="Google Shape;212;p8"/>
          <p:cNvSpPr txBox="1"/>
          <p:nvPr/>
        </p:nvSpPr>
        <p:spPr>
          <a:xfrm>
            <a:off x="7411039" y="5625804"/>
            <a:ext cx="35100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Sample analyses from the </a:t>
            </a:r>
            <a:r>
              <a:rPr lang="fr-FR" sz="1050" b="1">
                <a:solidFill>
                  <a:srgbClr val="7F7F7F"/>
                </a:solidFill>
                <a:latin typeface="Palatino"/>
                <a:ea typeface="Palatino"/>
                <a:cs typeface="Palatino"/>
                <a:sym typeface="Palatino"/>
              </a:rPr>
              <a:t>Cinemetrics</a:t>
            </a:r>
            <a:r>
              <a:rPr lang="fr-FR" sz="1050">
                <a:solidFill>
                  <a:srgbClr val="7F7F7F"/>
                </a:solidFill>
                <a:latin typeface="Palatino"/>
                <a:ea typeface="Palatino"/>
                <a:cs typeface="Palatino"/>
                <a:sym typeface="Palatino"/>
              </a:rPr>
              <a:t> project.</a:t>
            </a:r>
            <a:endParaRPr/>
          </a:p>
        </p:txBody>
      </p:sp>
      <p:pic>
        <p:nvPicPr>
          <p:cNvPr id="213" name="Google Shape;213;p8"/>
          <p:cNvPicPr preferRelativeResize="0"/>
          <p:nvPr/>
        </p:nvPicPr>
        <p:blipFill rotWithShape="1">
          <a:blip r:embed="rId4">
            <a:alphaModFix/>
          </a:blip>
          <a:srcRect/>
          <a:stretch/>
        </p:blipFill>
        <p:spPr>
          <a:xfrm>
            <a:off x="6957850" y="999302"/>
            <a:ext cx="4416423" cy="2263025"/>
          </a:xfrm>
          <a:prstGeom prst="rect">
            <a:avLst/>
          </a:prstGeom>
          <a:noFill/>
          <a:ln>
            <a:noFill/>
          </a:ln>
        </p:spPr>
      </p:pic>
      <p:pic>
        <p:nvPicPr>
          <p:cNvPr id="214" name="Google Shape;214;p8"/>
          <p:cNvPicPr preferRelativeResize="0"/>
          <p:nvPr/>
        </p:nvPicPr>
        <p:blipFill rotWithShape="1">
          <a:blip r:embed="rId5">
            <a:alphaModFix/>
          </a:blip>
          <a:srcRect/>
          <a:stretch/>
        </p:blipFill>
        <p:spPr>
          <a:xfrm>
            <a:off x="6962835" y="3330538"/>
            <a:ext cx="4411438" cy="212730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9"/>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9"/>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dirty="0">
                <a:solidFill>
                  <a:srgbClr val="D8D8D8"/>
                </a:solidFill>
                <a:latin typeface="Calibri"/>
                <a:ea typeface="Calibri"/>
                <a:cs typeface="Calibri"/>
                <a:sym typeface="Calibri"/>
              </a:rPr>
              <a:t>7. Eye </a:t>
            </a:r>
            <a:r>
              <a:rPr lang="fr-FR" sz="6000" b="1" dirty="0" err="1">
                <a:solidFill>
                  <a:srgbClr val="D8D8D8"/>
                </a:solidFill>
                <a:latin typeface="Calibri"/>
                <a:ea typeface="Calibri"/>
                <a:cs typeface="Calibri"/>
                <a:sym typeface="Calibri"/>
              </a:rPr>
              <a:t>Tracking</a:t>
            </a:r>
            <a:endParaRPr dirty="0"/>
          </a:p>
        </p:txBody>
      </p:sp>
      <p:sp>
        <p:nvSpPr>
          <p:cNvPr id="671" name="Google Shape;671;p4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07 – Popular Culture | </a:t>
            </a:r>
            <a:r>
              <a:rPr lang="en-US" sz="1200" b="1" dirty="0">
                <a:solidFill>
                  <a:srgbClr val="D8D8D8"/>
                </a:solidFill>
                <a:latin typeface="Courier"/>
                <a:ea typeface="Courier"/>
                <a:cs typeface="Courier"/>
                <a:sym typeface="Courier"/>
              </a:rPr>
              <a:t>Eye Tracking</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5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77" name="Google Shape;677;p5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678" name="Google Shape;678;p50"/>
          <p:cNvSpPr txBox="1"/>
          <p:nvPr/>
        </p:nvSpPr>
        <p:spPr>
          <a:xfrm>
            <a:off x="601830" y="803005"/>
            <a:ext cx="5252400" cy="3417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question naturally arises with these results is how they relate the way the materials would be watched and received. As follow-up questions, would like to know:</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#4: </a:t>
            </a:r>
            <a:r>
              <a:rPr lang="fr-FR" sz="1800" b="0" i="0" u="none" strike="noStrike" cap="none">
                <a:solidFill>
                  <a:srgbClr val="3F3F3F"/>
                </a:solidFill>
                <a:latin typeface="Palatino"/>
                <a:ea typeface="Palatino"/>
                <a:cs typeface="Palatino"/>
                <a:sym typeface="Palatino"/>
              </a:rPr>
              <a:t>Do people tend to focus on people and faces on screen? How long does it take to refocus after a cut?</a:t>
            </a: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#5: </a:t>
            </a:r>
            <a:r>
              <a:rPr lang="fr-FR" sz="1800" b="0" i="0" u="none" strike="noStrike" cap="none">
                <a:solidFill>
                  <a:srgbClr val="3F3F3F"/>
                </a:solidFill>
                <a:latin typeface="Palatino"/>
                <a:ea typeface="Palatino"/>
                <a:cs typeface="Palatino"/>
                <a:sym typeface="Palatino"/>
              </a:rPr>
              <a:t>When multiple faces are present, do people look at both? What effects whether they do.</a:t>
            </a:r>
            <a:endParaRPr/>
          </a:p>
        </p:txBody>
      </p:sp>
      <p:sp>
        <p:nvSpPr>
          <p:cNvPr id="679" name="Google Shape;679;p5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Reception</a:t>
            </a:r>
            <a:endParaRPr/>
          </a:p>
        </p:txBody>
      </p:sp>
      <p:sp>
        <p:nvSpPr>
          <p:cNvPr id="680" name="Google Shape;680;p50"/>
          <p:cNvSpPr txBox="1"/>
          <p:nvPr/>
        </p:nvSpPr>
        <p:spPr>
          <a:xfrm>
            <a:off x="6454627" y="5042476"/>
            <a:ext cx="5252434"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Women watching television, Chicago (1960).</a:t>
            </a:r>
            <a:endParaRPr/>
          </a:p>
        </p:txBody>
      </p:sp>
      <p:pic>
        <p:nvPicPr>
          <p:cNvPr id="681" name="Google Shape;681;p50"/>
          <p:cNvPicPr preferRelativeResize="0"/>
          <p:nvPr/>
        </p:nvPicPr>
        <p:blipFill rotWithShape="1">
          <a:blip r:embed="rId4">
            <a:alphaModFix/>
          </a:blip>
          <a:srcRect/>
          <a:stretch/>
        </p:blipFill>
        <p:spPr>
          <a:xfrm>
            <a:off x="6222123" y="1139835"/>
            <a:ext cx="5667175" cy="378067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5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87" name="Google Shape;687;p5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688" name="Google Shape;688;p51"/>
          <p:cNvSpPr txBox="1"/>
          <p:nvPr/>
        </p:nvSpPr>
        <p:spPr>
          <a:xfrm>
            <a:off x="601830" y="803005"/>
            <a:ext cx="5252400" cy="4802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question naturally arises with these results is how they relate the way the materials would be watched and received. As follow-up questions, would like to know:</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#4: </a:t>
            </a:r>
            <a:r>
              <a:rPr lang="fr-FR" sz="1800" b="0" i="0" u="none" strike="noStrike" cap="none">
                <a:solidFill>
                  <a:srgbClr val="3F3F3F"/>
                </a:solidFill>
                <a:latin typeface="Palatino"/>
                <a:ea typeface="Palatino"/>
                <a:cs typeface="Palatino"/>
                <a:sym typeface="Palatino"/>
              </a:rPr>
              <a:t>Do people tend to focus on people and faces on screen? How long does it take to refocus after a cut?</a:t>
            </a: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#5: </a:t>
            </a:r>
            <a:r>
              <a:rPr lang="fr-FR" sz="1800" b="0" i="0" u="none" strike="noStrike" cap="none">
                <a:solidFill>
                  <a:srgbClr val="3F3F3F"/>
                </a:solidFill>
                <a:latin typeface="Palatino"/>
                <a:ea typeface="Palatino"/>
                <a:cs typeface="Palatino"/>
                <a:sym typeface="Palatino"/>
              </a:rPr>
              <a:t>When multiple faces are present, do people look at both? What effects whether they do.</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Will not be able to fully answer these rich questions, but can get some answers using an existing, open eye tracking dataset (</a:t>
            </a:r>
            <a:r>
              <a:rPr lang="fr-FR" sz="1800" b="1">
                <a:solidFill>
                  <a:srgbClr val="3F3F3F"/>
                </a:solidFill>
                <a:latin typeface="Palatino"/>
                <a:ea typeface="Palatino"/>
                <a:cs typeface="Palatino"/>
                <a:sym typeface="Palatino"/>
              </a:rPr>
              <a:t>63</a:t>
            </a:r>
            <a:r>
              <a:rPr lang="fr-FR" sz="1800">
                <a:solidFill>
                  <a:srgbClr val="3F3F3F"/>
                </a:solidFill>
                <a:latin typeface="Palatino"/>
                <a:ea typeface="Palatino"/>
                <a:cs typeface="Palatino"/>
                <a:sym typeface="Palatino"/>
              </a:rPr>
              <a:t> participants watching </a:t>
            </a:r>
            <a:r>
              <a:rPr lang="fr-FR" sz="1800" b="1">
                <a:solidFill>
                  <a:srgbClr val="3F3F3F"/>
                </a:solidFill>
                <a:latin typeface="Palatino"/>
                <a:ea typeface="Palatino"/>
                <a:cs typeface="Palatino"/>
                <a:sym typeface="Palatino"/>
              </a:rPr>
              <a:t>125</a:t>
            </a:r>
            <a:r>
              <a:rPr lang="fr-FR" sz="1800">
                <a:solidFill>
                  <a:srgbClr val="3F3F3F"/>
                </a:solidFill>
                <a:latin typeface="Palatino"/>
                <a:ea typeface="Palatino"/>
                <a:cs typeface="Palatino"/>
                <a:sym typeface="Palatino"/>
              </a:rPr>
              <a:t> clips).</a:t>
            </a:r>
            <a:endParaRPr/>
          </a:p>
        </p:txBody>
      </p:sp>
      <p:sp>
        <p:nvSpPr>
          <p:cNvPr id="689" name="Google Shape;689;p5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Reception</a:t>
            </a:r>
            <a:endParaRPr/>
          </a:p>
        </p:txBody>
      </p:sp>
      <p:sp>
        <p:nvSpPr>
          <p:cNvPr id="690" name="Google Shape;690;p51"/>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Costela, Francisco and Russell Woods (2019). "A free database of eye movements watching ‘Hollywood’ videoclips." </a:t>
            </a:r>
            <a:r>
              <a:rPr lang="fr-FR" sz="1050" i="1">
                <a:solidFill>
                  <a:srgbClr val="7F7F7F"/>
                </a:solidFill>
                <a:latin typeface="Palatino"/>
                <a:ea typeface="Palatino"/>
                <a:cs typeface="Palatino"/>
                <a:sym typeface="Palatino"/>
              </a:rPr>
              <a:t>Data in Brief</a:t>
            </a:r>
            <a:r>
              <a:rPr lang="fr-FR" sz="1050">
                <a:solidFill>
                  <a:srgbClr val="7F7F7F"/>
                </a:solidFill>
                <a:latin typeface="Palatino"/>
                <a:ea typeface="Palatino"/>
                <a:cs typeface="Palatino"/>
                <a:sym typeface="Palatino"/>
              </a:rPr>
              <a:t>, 5(2019): 1-9.</a:t>
            </a:r>
            <a:endParaRPr/>
          </a:p>
        </p:txBody>
      </p:sp>
      <p:sp>
        <p:nvSpPr>
          <p:cNvPr id="691" name="Google Shape;691;p51"/>
          <p:cNvSpPr txBox="1"/>
          <p:nvPr/>
        </p:nvSpPr>
        <p:spPr>
          <a:xfrm>
            <a:off x="6454627" y="5042476"/>
            <a:ext cx="5252434"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Example experimental setup in an eye-tracking laboratory.</a:t>
            </a:r>
            <a:endParaRPr/>
          </a:p>
        </p:txBody>
      </p:sp>
      <p:pic>
        <p:nvPicPr>
          <p:cNvPr id="692" name="Google Shape;692;p51"/>
          <p:cNvPicPr preferRelativeResize="0"/>
          <p:nvPr/>
        </p:nvPicPr>
        <p:blipFill rotWithShape="1">
          <a:blip r:embed="rId4">
            <a:alphaModFix/>
          </a:blip>
          <a:srcRect/>
          <a:stretch/>
        </p:blipFill>
        <p:spPr>
          <a:xfrm>
            <a:off x="6226616" y="1144527"/>
            <a:ext cx="5661349" cy="377598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p52"/>
          <p:cNvPicPr preferRelativeResize="0"/>
          <p:nvPr/>
        </p:nvPicPr>
        <p:blipFill rotWithShape="1">
          <a:blip r:embed="rId3">
            <a:alphaModFix/>
          </a:blip>
          <a:srcRect/>
          <a:stretch/>
        </p:blipFill>
        <p:spPr>
          <a:xfrm>
            <a:off x="6247293" y="757138"/>
            <a:ext cx="5343724" cy="5343724"/>
          </a:xfrm>
          <a:prstGeom prst="rect">
            <a:avLst/>
          </a:prstGeom>
          <a:noFill/>
          <a:ln>
            <a:noFill/>
          </a:ln>
        </p:spPr>
      </p:pic>
      <p:pic>
        <p:nvPicPr>
          <p:cNvPr id="698" name="Google Shape;698;p52"/>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699" name="Google Shape;699;p5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700" name="Google Shape;700;p52"/>
          <p:cNvSpPr txBox="1"/>
          <p:nvPr/>
        </p:nvSpPr>
        <p:spPr>
          <a:xfrm>
            <a:off x="600983" y="932213"/>
            <a:ext cx="5252434"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lang="fr-FR" sz="1800" b="1">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p:txBody>
      </p:sp>
      <p:sp>
        <p:nvSpPr>
          <p:cNvPr id="701" name="Google Shape;701;p5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#4: </a:t>
            </a:r>
            <a:r>
              <a:rPr lang="fr-FR" sz="2800" b="1" dirty="0" err="1">
                <a:solidFill>
                  <a:srgbClr val="3F3F3F"/>
                </a:solidFill>
                <a:latin typeface="Calibri"/>
                <a:ea typeface="Calibri"/>
                <a:cs typeface="Calibri"/>
                <a:sym typeface="Calibri"/>
              </a:rPr>
              <a:t>Reaction</a:t>
            </a:r>
            <a:r>
              <a:rPr lang="fr-FR" sz="2800" b="1" dirty="0">
                <a:solidFill>
                  <a:srgbClr val="3F3F3F"/>
                </a:solidFill>
                <a:latin typeface="Calibri"/>
                <a:ea typeface="Calibri"/>
                <a:cs typeface="Calibri"/>
                <a:sym typeface="Calibri"/>
              </a:rPr>
              <a:t> to shot breaks</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53"/>
          <p:cNvPicPr preferRelativeResize="0"/>
          <p:nvPr/>
        </p:nvPicPr>
        <p:blipFill rotWithShape="1">
          <a:blip r:embed="rId3">
            <a:alphaModFix/>
          </a:blip>
          <a:srcRect/>
          <a:stretch/>
        </p:blipFill>
        <p:spPr>
          <a:xfrm>
            <a:off x="6260349" y="757247"/>
            <a:ext cx="5343724" cy="5343724"/>
          </a:xfrm>
          <a:prstGeom prst="rect">
            <a:avLst/>
          </a:prstGeom>
          <a:noFill/>
          <a:ln>
            <a:noFill/>
          </a:ln>
        </p:spPr>
      </p:pic>
      <p:pic>
        <p:nvPicPr>
          <p:cNvPr id="707" name="Google Shape;707;p53"/>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708" name="Google Shape;708;p5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709" name="Google Shape;709;p53"/>
          <p:cNvSpPr txBox="1"/>
          <p:nvPr/>
        </p:nvSpPr>
        <p:spPr>
          <a:xfrm>
            <a:off x="600983" y="932213"/>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lang="fr-FR" sz="1800" b="1">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participants are much more likely to focus on pixels corresponding to people (&gt;3x) and faces (10x) than they would be random chance. Focus peaks around </a:t>
            </a:r>
            <a:r>
              <a:rPr lang="fr-FR" sz="1800" b="1">
                <a:solidFill>
                  <a:srgbClr val="3F3F3F"/>
                </a:solidFill>
                <a:latin typeface="Palatino"/>
                <a:ea typeface="Palatino"/>
                <a:cs typeface="Palatino"/>
                <a:sym typeface="Palatino"/>
              </a:rPr>
              <a:t>500-600 ms</a:t>
            </a:r>
            <a:r>
              <a:rPr lang="fr-FR" sz="1800">
                <a:solidFill>
                  <a:srgbClr val="3F3F3F"/>
                </a:solidFill>
                <a:latin typeface="Palatino"/>
                <a:ea typeface="Palatino"/>
                <a:cs typeface="Palatino"/>
                <a:sym typeface="Palatino"/>
              </a:rPr>
              <a:t> after a shot break.</a:t>
            </a:r>
            <a:endParaRPr/>
          </a:p>
        </p:txBody>
      </p:sp>
      <p:sp>
        <p:nvSpPr>
          <p:cNvPr id="710" name="Google Shape;710;p5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#4: People and Faces</a:t>
            </a:r>
            <a:endParaRPr dirty="0"/>
          </a:p>
        </p:txBody>
      </p:sp>
      <p:sp>
        <p:nvSpPr>
          <p:cNvPr id="711" name="Google Shape;711;p53"/>
          <p:cNvSpPr txBox="1"/>
          <p:nvPr/>
        </p:nvSpPr>
        <p:spPr>
          <a:xfrm>
            <a:off x="10129965" y="974095"/>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chemeClr val="dk1"/>
                </a:solidFill>
                <a:latin typeface="Calibri"/>
                <a:ea typeface="Calibri"/>
                <a:cs typeface="Calibri"/>
                <a:sym typeface="Calibri"/>
              </a:rPr>
              <a:t>% Focused on Person</a:t>
            </a:r>
            <a:endParaRPr/>
          </a:p>
        </p:txBody>
      </p:sp>
      <p:sp>
        <p:nvSpPr>
          <p:cNvPr id="712" name="Google Shape;712;p53"/>
          <p:cNvSpPr txBox="1"/>
          <p:nvPr/>
        </p:nvSpPr>
        <p:spPr>
          <a:xfrm>
            <a:off x="10129965" y="2569806"/>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rgbClr val="595959"/>
                </a:solidFill>
                <a:latin typeface="Calibri"/>
                <a:ea typeface="Calibri"/>
                <a:cs typeface="Calibri"/>
                <a:sym typeface="Calibri"/>
              </a:rPr>
              <a:t>% Focused on Face</a:t>
            </a:r>
            <a:endParaRPr/>
          </a:p>
        </p:txBody>
      </p:sp>
      <p:sp>
        <p:nvSpPr>
          <p:cNvPr id="713" name="Google Shape;713;p53"/>
          <p:cNvSpPr txBox="1"/>
          <p:nvPr/>
        </p:nvSpPr>
        <p:spPr>
          <a:xfrm>
            <a:off x="10129965" y="3996552"/>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chemeClr val="dk1"/>
                </a:solidFill>
                <a:latin typeface="Calibri"/>
                <a:ea typeface="Calibri"/>
                <a:cs typeface="Calibri"/>
                <a:sym typeface="Calibri"/>
              </a:rPr>
              <a:t>% Person (baseline)</a:t>
            </a:r>
            <a:endParaRPr/>
          </a:p>
        </p:txBody>
      </p:sp>
      <p:sp>
        <p:nvSpPr>
          <p:cNvPr id="714" name="Google Shape;714;p53"/>
          <p:cNvSpPr txBox="1"/>
          <p:nvPr/>
        </p:nvSpPr>
        <p:spPr>
          <a:xfrm>
            <a:off x="10129965" y="5020176"/>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rgbClr val="595959"/>
                </a:solidFill>
                <a:latin typeface="Calibri"/>
                <a:ea typeface="Calibri"/>
                <a:cs typeface="Calibri"/>
                <a:sym typeface="Calibri"/>
              </a:rPr>
              <a:t>% Face (baseline)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54" descr="Une image contenant table&#10;&#10;Description générée automatiquement"/>
          <p:cNvPicPr preferRelativeResize="0"/>
          <p:nvPr/>
        </p:nvPicPr>
        <p:blipFill rotWithShape="1">
          <a:blip r:embed="rId3">
            <a:alphaModFix/>
          </a:blip>
          <a:srcRect/>
          <a:stretch/>
        </p:blipFill>
        <p:spPr>
          <a:xfrm>
            <a:off x="6247293" y="809498"/>
            <a:ext cx="5343724" cy="5351784"/>
          </a:xfrm>
          <a:prstGeom prst="rect">
            <a:avLst/>
          </a:prstGeom>
          <a:noFill/>
          <a:ln>
            <a:noFill/>
          </a:ln>
        </p:spPr>
      </p:pic>
      <p:pic>
        <p:nvPicPr>
          <p:cNvPr id="720" name="Google Shape;720;p54"/>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721" name="Google Shape;721;p5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722" name="Google Shape;722;p54"/>
          <p:cNvSpPr txBox="1"/>
          <p:nvPr/>
        </p:nvSpPr>
        <p:spPr>
          <a:xfrm>
            <a:off x="600983" y="932213"/>
            <a:ext cx="5252434"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Finally</a:t>
            </a:r>
            <a:r>
              <a:rPr lang="fr-FR" sz="1800" dirty="0">
                <a:solidFill>
                  <a:srgbClr val="3F3F3F"/>
                </a:solidFill>
                <a:latin typeface="Palatino"/>
                <a:ea typeface="Palatino"/>
                <a:cs typeface="Palatino"/>
                <a:sym typeface="Palatino"/>
              </a:rPr>
              <a:t>, how </a:t>
            </a:r>
            <a:r>
              <a:rPr lang="fr-FR" sz="1800" dirty="0" err="1">
                <a:solidFill>
                  <a:srgbClr val="3F3F3F"/>
                </a:solidFill>
                <a:latin typeface="Palatino"/>
                <a:ea typeface="Palatino"/>
                <a:cs typeface="Palatino"/>
                <a:sym typeface="Palatino"/>
              </a:rPr>
              <a:t>many</a:t>
            </a:r>
            <a:r>
              <a:rPr lang="fr-FR" sz="1800" dirty="0">
                <a:solidFill>
                  <a:srgbClr val="3F3F3F"/>
                </a:solidFill>
                <a:latin typeface="Palatino"/>
                <a:ea typeface="Palatino"/>
                <a:cs typeface="Palatino"/>
                <a:sym typeface="Palatino"/>
              </a:rPr>
              <a:t> of the faces in the frame do people focus on </a:t>
            </a:r>
            <a:r>
              <a:rPr lang="fr-FR" sz="1800" dirty="0" err="1">
                <a:solidFill>
                  <a:srgbClr val="3F3F3F"/>
                </a:solidFill>
                <a:latin typeface="Palatino"/>
                <a:ea typeface="Palatino"/>
                <a:cs typeface="Palatino"/>
                <a:sym typeface="Palatino"/>
              </a:rPr>
              <a:t>when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are multiple in the shot? </a:t>
            </a: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2 faces,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people look at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them</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3+, </a:t>
            </a:r>
            <a:r>
              <a:rPr lang="fr-FR" sz="1800" dirty="0" err="1">
                <a:solidFill>
                  <a:srgbClr val="3F3F3F"/>
                </a:solidFill>
                <a:latin typeface="Palatino"/>
                <a:ea typeface="Palatino"/>
                <a:cs typeface="Palatino"/>
                <a:sym typeface="Palatino"/>
              </a:rPr>
              <a:t>they</a:t>
            </a:r>
            <a:r>
              <a:rPr lang="fr-FR" sz="1800" dirty="0">
                <a:solidFill>
                  <a:srgbClr val="3F3F3F"/>
                </a:solidFill>
                <a:latin typeface="Palatino"/>
                <a:ea typeface="Palatino"/>
                <a:cs typeface="Palatino"/>
                <a:sym typeface="Palatino"/>
              </a:rPr>
              <a:t> look at at least 2 if not more.</a:t>
            </a:r>
          </a:p>
        </p:txBody>
      </p:sp>
      <p:sp>
        <p:nvSpPr>
          <p:cNvPr id="723" name="Google Shape;723;p5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#5: </a:t>
            </a:r>
            <a:r>
              <a:rPr lang="fr-FR" sz="2800" b="1" dirty="0" err="1">
                <a:solidFill>
                  <a:srgbClr val="3F3F3F"/>
                </a:solidFill>
                <a:latin typeface="Calibri"/>
                <a:ea typeface="Calibri"/>
                <a:cs typeface="Calibri"/>
                <a:sym typeface="Calibri"/>
              </a:rPr>
              <a:t>Number</a:t>
            </a:r>
            <a:r>
              <a:rPr lang="fr-FR" sz="2800" b="1" dirty="0">
                <a:solidFill>
                  <a:srgbClr val="3F3F3F"/>
                </a:solidFill>
                <a:latin typeface="Calibri"/>
                <a:ea typeface="Calibri"/>
                <a:cs typeface="Calibri"/>
                <a:sym typeface="Calibri"/>
              </a:rPr>
              <a:t> of faces </a:t>
            </a:r>
            <a:r>
              <a:rPr lang="fr-FR" sz="2800" b="1" dirty="0" err="1">
                <a:solidFill>
                  <a:srgbClr val="3F3F3F"/>
                </a:solidFill>
                <a:latin typeface="Calibri"/>
                <a:ea typeface="Calibri"/>
                <a:cs typeface="Calibri"/>
                <a:sym typeface="Calibri"/>
              </a:rPr>
              <a:t>focused</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54" descr="Une image contenant table&#10;&#10;Description générée automatiquement"/>
          <p:cNvPicPr preferRelativeResize="0"/>
          <p:nvPr/>
        </p:nvPicPr>
        <p:blipFill rotWithShape="1">
          <a:blip r:embed="rId3">
            <a:alphaModFix/>
          </a:blip>
          <a:srcRect/>
          <a:stretch/>
        </p:blipFill>
        <p:spPr>
          <a:xfrm>
            <a:off x="6247293" y="809498"/>
            <a:ext cx="5343724" cy="5351784"/>
          </a:xfrm>
          <a:prstGeom prst="rect">
            <a:avLst/>
          </a:prstGeom>
          <a:noFill/>
          <a:ln>
            <a:noFill/>
          </a:ln>
        </p:spPr>
      </p:pic>
      <p:pic>
        <p:nvPicPr>
          <p:cNvPr id="720" name="Google Shape;720;p54"/>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721" name="Google Shape;721;p5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722" name="Google Shape;722;p54"/>
          <p:cNvSpPr txBox="1"/>
          <p:nvPr/>
        </p:nvSpPr>
        <p:spPr>
          <a:xfrm>
            <a:off x="600983" y="932213"/>
            <a:ext cx="5252434"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Finally</a:t>
            </a:r>
            <a:r>
              <a:rPr lang="fr-FR" sz="1800" dirty="0">
                <a:solidFill>
                  <a:srgbClr val="3F3F3F"/>
                </a:solidFill>
                <a:latin typeface="Palatino"/>
                <a:ea typeface="Palatino"/>
                <a:cs typeface="Palatino"/>
                <a:sym typeface="Palatino"/>
              </a:rPr>
              <a:t>, how </a:t>
            </a:r>
            <a:r>
              <a:rPr lang="fr-FR" sz="1800" dirty="0" err="1">
                <a:solidFill>
                  <a:srgbClr val="3F3F3F"/>
                </a:solidFill>
                <a:latin typeface="Palatino"/>
                <a:ea typeface="Palatino"/>
                <a:cs typeface="Palatino"/>
                <a:sym typeface="Palatino"/>
              </a:rPr>
              <a:t>many</a:t>
            </a:r>
            <a:r>
              <a:rPr lang="fr-FR" sz="1800" dirty="0">
                <a:solidFill>
                  <a:srgbClr val="3F3F3F"/>
                </a:solidFill>
                <a:latin typeface="Palatino"/>
                <a:ea typeface="Palatino"/>
                <a:cs typeface="Palatino"/>
                <a:sym typeface="Palatino"/>
              </a:rPr>
              <a:t> of the faces in the frame do people focus on </a:t>
            </a:r>
            <a:r>
              <a:rPr lang="fr-FR" sz="1800" dirty="0" err="1">
                <a:solidFill>
                  <a:srgbClr val="3F3F3F"/>
                </a:solidFill>
                <a:latin typeface="Palatino"/>
                <a:ea typeface="Palatino"/>
                <a:cs typeface="Palatino"/>
                <a:sym typeface="Palatino"/>
              </a:rPr>
              <a:t>when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are multiple in the shot? </a:t>
            </a: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2 faces,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people look at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them</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3+, </a:t>
            </a:r>
            <a:r>
              <a:rPr lang="fr-FR" sz="1800" dirty="0" err="1">
                <a:solidFill>
                  <a:srgbClr val="3F3F3F"/>
                </a:solidFill>
                <a:latin typeface="Palatino"/>
                <a:ea typeface="Palatino"/>
                <a:cs typeface="Palatino"/>
                <a:sym typeface="Palatino"/>
              </a:rPr>
              <a:t>they</a:t>
            </a:r>
            <a:r>
              <a:rPr lang="fr-FR" sz="1800" dirty="0">
                <a:solidFill>
                  <a:srgbClr val="3F3F3F"/>
                </a:solidFill>
                <a:latin typeface="Palatino"/>
                <a:ea typeface="Palatino"/>
                <a:cs typeface="Palatino"/>
                <a:sym typeface="Palatino"/>
              </a:rPr>
              <a:t> look at at least 2 if not more.</a:t>
            </a:r>
          </a:p>
        </p:txBody>
      </p:sp>
      <p:sp>
        <p:nvSpPr>
          <p:cNvPr id="723" name="Google Shape;723;p5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#5: </a:t>
            </a:r>
            <a:r>
              <a:rPr lang="fr-FR" sz="2800" b="1" dirty="0" err="1">
                <a:solidFill>
                  <a:srgbClr val="3F3F3F"/>
                </a:solidFill>
                <a:latin typeface="Calibri"/>
                <a:ea typeface="Calibri"/>
                <a:cs typeface="Calibri"/>
                <a:sym typeface="Calibri"/>
              </a:rPr>
              <a:t>Number</a:t>
            </a:r>
            <a:r>
              <a:rPr lang="fr-FR" sz="2800" b="1" dirty="0">
                <a:solidFill>
                  <a:srgbClr val="3F3F3F"/>
                </a:solidFill>
                <a:latin typeface="Calibri"/>
                <a:ea typeface="Calibri"/>
                <a:cs typeface="Calibri"/>
                <a:sym typeface="Calibri"/>
              </a:rPr>
              <a:t> of faces </a:t>
            </a:r>
            <a:r>
              <a:rPr lang="fr-FR" sz="2800" b="1" dirty="0" err="1">
                <a:solidFill>
                  <a:srgbClr val="3F3F3F"/>
                </a:solidFill>
                <a:latin typeface="Calibri"/>
                <a:ea typeface="Calibri"/>
                <a:cs typeface="Calibri"/>
                <a:sym typeface="Calibri"/>
              </a:rPr>
              <a:t>focused</a:t>
            </a:r>
            <a:endParaRPr dirty="0"/>
          </a:p>
        </p:txBody>
      </p:sp>
      <p:sp>
        <p:nvSpPr>
          <p:cNvPr id="2" name="Rectangle 1">
            <a:extLst>
              <a:ext uri="{FF2B5EF4-FFF2-40B4-BE49-F238E27FC236}">
                <a16:creationId xmlns:a16="http://schemas.microsoft.com/office/drawing/2014/main" id="{2AEA14F4-6476-8DB2-91E6-F048237004E3}"/>
              </a:ext>
            </a:extLst>
          </p:cNvPr>
          <p:cNvSpPr/>
          <p:nvPr/>
        </p:nvSpPr>
        <p:spPr>
          <a:xfrm flipV="1">
            <a:off x="7276486" y="2862365"/>
            <a:ext cx="2319458" cy="280226"/>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28440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5"/>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p55"/>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8. Conclusions</a:t>
            </a:r>
            <a:endParaRPr/>
          </a:p>
        </p:txBody>
      </p:sp>
      <p:sp>
        <p:nvSpPr>
          <p:cNvPr id="732" name="Google Shape;732;p5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08 – Popular Culture | </a:t>
            </a:r>
            <a:r>
              <a:rPr lang="en-US" sz="1200" b="1" dirty="0">
                <a:solidFill>
                  <a:srgbClr val="D8D8D8"/>
                </a:solidFill>
                <a:latin typeface="Courier"/>
                <a:ea typeface="Courier"/>
                <a:cs typeface="Courier"/>
                <a:sym typeface="Courier"/>
              </a:rPr>
              <a:t>Conclusions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738" name="Google Shape;738;p5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08 – Popular Culture | </a:t>
            </a:r>
            <a:r>
              <a:rPr lang="en-US" sz="1200" b="1" dirty="0">
                <a:solidFill>
                  <a:srgbClr val="595959"/>
                </a:solidFill>
                <a:latin typeface="Courier"/>
                <a:ea typeface="Courier"/>
                <a:cs typeface="Courier"/>
                <a:sym typeface="Courier"/>
              </a:rPr>
              <a:t>Conclusions</a:t>
            </a:r>
            <a:endParaRPr lang="en-US" sz="1200" dirty="0">
              <a:solidFill>
                <a:srgbClr val="595959"/>
              </a:solidFill>
              <a:latin typeface="Courier"/>
              <a:ea typeface="Courier"/>
              <a:cs typeface="Courier"/>
              <a:sym typeface="Courier"/>
            </a:endParaRPr>
          </a:p>
        </p:txBody>
      </p:sp>
      <p:sp>
        <p:nvSpPr>
          <p:cNvPr id="739" name="Google Shape;739;p5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 Summary</a:t>
            </a:r>
            <a:endParaRPr/>
          </a:p>
        </p:txBody>
      </p:sp>
      <p:sp>
        <p:nvSpPr>
          <p:cNvPr id="740" name="Google Shape;740;p56"/>
          <p:cNvSpPr txBox="1"/>
          <p:nvPr/>
        </p:nvSpPr>
        <p:spPr>
          <a:xfrm>
            <a:off x="1367291" y="1444810"/>
            <a:ext cx="9457500" cy="4525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b="1" dirty="0">
                <a:solidFill>
                  <a:srgbClr val="3F3F3F"/>
                </a:solidFill>
                <a:latin typeface="Palatino"/>
                <a:ea typeface="Palatino"/>
                <a:cs typeface="Palatino"/>
                <a:sym typeface="Palatino"/>
              </a:rPr>
              <a:t>RQ #1: </a:t>
            </a:r>
            <a:r>
              <a:rPr lang="fr-FR" sz="1800" dirty="0">
                <a:solidFill>
                  <a:srgbClr val="3F3F3F"/>
                </a:solidFill>
                <a:latin typeface="Palatino"/>
                <a:ea typeface="Palatino"/>
                <a:cs typeface="Palatino"/>
                <a:sym typeface="Palatino"/>
              </a:rPr>
              <a:t>The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average</a:t>
            </a:r>
            <a:r>
              <a:rPr lang="fr-FR" sz="1800" dirty="0">
                <a:solidFill>
                  <a:srgbClr val="3F3F3F"/>
                </a:solidFill>
                <a:latin typeface="Palatino"/>
                <a:ea typeface="Palatino"/>
                <a:cs typeface="Palatino"/>
                <a:sym typeface="Palatino"/>
              </a:rPr>
              <a:t> shot </a:t>
            </a:r>
            <a:r>
              <a:rPr lang="fr-FR" sz="1800" dirty="0" err="1">
                <a:solidFill>
                  <a:srgbClr val="3F3F3F"/>
                </a:solidFill>
                <a:latin typeface="Palatino"/>
                <a:ea typeface="Palatino"/>
                <a:cs typeface="Palatino"/>
                <a:sym typeface="Palatino"/>
              </a:rPr>
              <a:t>length</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correlated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number</a:t>
            </a:r>
            <a:r>
              <a:rPr lang="fr-FR" sz="1800" dirty="0">
                <a:solidFill>
                  <a:srgbClr val="3F3F3F"/>
                </a:solidFill>
                <a:latin typeface="Palatino"/>
                <a:ea typeface="Palatino"/>
                <a:cs typeface="Palatino"/>
                <a:sym typeface="Palatino"/>
              </a:rPr>
              <a:t> of people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in the shot. The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time to start </a:t>
            </a:r>
            <a:r>
              <a:rPr lang="fr-FR" sz="1800" dirty="0" err="1">
                <a:solidFill>
                  <a:srgbClr val="3F3F3F"/>
                </a:solidFill>
                <a:latin typeface="Palatino"/>
                <a:ea typeface="Palatino"/>
                <a:cs typeface="Palatino"/>
                <a:sym typeface="Palatino"/>
              </a:rPr>
              <a:t>talking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after</a:t>
            </a:r>
            <a:r>
              <a:rPr lang="fr-FR" sz="1800" dirty="0">
                <a:solidFill>
                  <a:srgbClr val="3F3F3F"/>
                </a:solidFill>
                <a:latin typeface="Palatino"/>
                <a:ea typeface="Palatino"/>
                <a:cs typeface="Palatino"/>
                <a:sym typeface="Palatino"/>
              </a:rPr>
              <a:t> a shot break </a:t>
            </a:r>
            <a:r>
              <a:rPr lang="fr-FR" sz="1800" dirty="0" err="1">
                <a:solidFill>
                  <a:srgbClr val="3F3F3F"/>
                </a:solidFill>
                <a:latin typeface="Palatino"/>
                <a:ea typeface="Palatino"/>
                <a:cs typeface="Palatino"/>
                <a:sym typeface="Palatino"/>
              </a:rPr>
              <a:t>increases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number</a:t>
            </a:r>
            <a:r>
              <a:rPr lang="fr-FR" sz="1800" dirty="0">
                <a:solidFill>
                  <a:srgbClr val="3F3F3F"/>
                </a:solidFill>
                <a:latin typeface="Palatino"/>
                <a:ea typeface="Palatino"/>
                <a:cs typeface="Palatino"/>
                <a:sym typeface="Palatino"/>
              </a:rPr>
              <a:t> of people as </a:t>
            </a:r>
            <a:r>
              <a:rPr lang="fr-FR" sz="1800" dirty="0" err="1">
                <a:solidFill>
                  <a:srgbClr val="3F3F3F"/>
                </a:solidFill>
                <a:latin typeface="Palatino"/>
                <a:ea typeface="Palatino"/>
                <a:cs typeface="Palatino"/>
                <a:sym typeface="Palatino"/>
              </a:rPr>
              <a:t>well</a:t>
            </a:r>
            <a:r>
              <a:rPr lang="fr-FR" sz="1800" dirty="0">
                <a:solidFill>
                  <a:srgbClr val="3F3F3F"/>
                </a:solidFill>
                <a:latin typeface="Palatino"/>
                <a:ea typeface="Palatino"/>
                <a:cs typeface="Palatino"/>
                <a:sym typeface="Palatino"/>
              </a:rPr>
              <a:t>; gap corresponds to the time to focus (~ 600ms).</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dirty="0">
                <a:solidFill>
                  <a:srgbClr val="3F3F3F"/>
                </a:solidFill>
                <a:latin typeface="Palatino"/>
                <a:ea typeface="Palatino"/>
                <a:cs typeface="Palatino"/>
                <a:sym typeface="Palatino"/>
              </a:rPr>
              <a:t>RQ #2: </a:t>
            </a:r>
            <a:r>
              <a:rPr lang="fr-FR" sz="1800" dirty="0" err="1">
                <a:solidFill>
                  <a:srgbClr val="3F3F3F"/>
                </a:solidFill>
                <a:latin typeface="Palatino"/>
                <a:ea typeface="Palatino"/>
                <a:cs typeface="Palatino"/>
                <a:sym typeface="Palatino"/>
              </a:rPr>
              <a:t>Overall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visual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presence</a:t>
            </a:r>
            <a:r>
              <a:rPr lang="fr-FR" sz="1800" dirty="0">
                <a:solidFill>
                  <a:srgbClr val="3F3F3F"/>
                </a:solidFill>
                <a:latin typeface="Palatino"/>
                <a:ea typeface="Palatino"/>
                <a:cs typeface="Palatino"/>
                <a:sym typeface="Palatino"/>
              </a:rPr>
              <a:t> highlights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centrality</a:t>
            </a:r>
            <a:r>
              <a:rPr lang="fr-FR" sz="1800" dirty="0">
                <a:solidFill>
                  <a:srgbClr val="3F3F3F"/>
                </a:solidFill>
                <a:latin typeface="Palatino"/>
                <a:ea typeface="Palatino"/>
                <a:cs typeface="Palatino"/>
                <a:sym typeface="Palatino"/>
              </a:rPr>
              <a:t>. The proportion of close shots </a:t>
            </a:r>
            <a:r>
              <a:rPr lang="fr-FR" sz="1800" dirty="0" err="1">
                <a:solidFill>
                  <a:srgbClr val="3F3F3F"/>
                </a:solidFill>
                <a:latin typeface="Palatino"/>
                <a:ea typeface="Palatino"/>
                <a:cs typeface="Palatino"/>
                <a:sym typeface="Palatino"/>
              </a:rPr>
              <a:t>indicates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who</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only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visually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in a </a:t>
            </a:r>
            <a:r>
              <a:rPr lang="fr-FR" sz="1800" dirty="0" err="1">
                <a:solidFill>
                  <a:srgbClr val="3F3F3F"/>
                </a:solidFill>
                <a:latin typeface="Palatino"/>
                <a:ea typeface="Palatino"/>
                <a:cs typeface="Palatino"/>
                <a:sym typeface="Palatino"/>
              </a:rPr>
              <a:t>particular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space</a:t>
            </a:r>
            <a:r>
              <a:rPr lang="fr-FR" sz="1800" dirty="0">
                <a:solidFill>
                  <a:srgbClr val="3F3F3F"/>
                </a:solidFill>
                <a:latin typeface="Palatino"/>
                <a:ea typeface="Palatino"/>
                <a:cs typeface="Palatino"/>
                <a:sym typeface="Palatino"/>
              </a:rPr>
              <a:t> of the show. </a:t>
            </a:r>
            <a:r>
              <a:rPr lang="fr-FR" sz="1800" dirty="0" err="1">
                <a:solidFill>
                  <a:srgbClr val="3F3F3F"/>
                </a:solidFill>
                <a:latin typeface="Palatino"/>
                <a:ea typeface="Palatino"/>
                <a:cs typeface="Palatino"/>
                <a:sym typeface="Palatino"/>
              </a:rPr>
              <a:t>Subtitles</a:t>
            </a:r>
            <a:r>
              <a:rPr lang="fr-FR" sz="1800" dirty="0">
                <a:solidFill>
                  <a:srgbClr val="3F3F3F"/>
                </a:solidFill>
                <a:latin typeface="Palatino"/>
                <a:ea typeface="Palatino"/>
                <a:cs typeface="Palatino"/>
                <a:sym typeface="Palatino"/>
              </a:rPr>
              <a:t> can show the </a:t>
            </a:r>
            <a:r>
              <a:rPr lang="fr-FR" sz="1800" dirty="0" err="1">
                <a:solidFill>
                  <a:srgbClr val="3F3F3F"/>
                </a:solidFill>
                <a:latin typeface="Palatino"/>
                <a:ea typeface="Palatino"/>
                <a:cs typeface="Palatino"/>
                <a:sym typeface="Palatino"/>
              </a:rPr>
              <a:t>role</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in the narrative </a:t>
            </a:r>
            <a:r>
              <a:rPr lang="fr-FR" sz="1800" dirty="0" err="1">
                <a:solidFill>
                  <a:srgbClr val="3F3F3F"/>
                </a:solidFill>
                <a:latin typeface="Palatino"/>
                <a:ea typeface="Palatino"/>
                <a:cs typeface="Palatino"/>
                <a:sym typeface="Palatino"/>
              </a:rPr>
              <a:t>space</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dirty="0">
                <a:solidFill>
                  <a:srgbClr val="3F3F3F"/>
                </a:solidFill>
                <a:latin typeface="Palatino"/>
                <a:ea typeface="Palatino"/>
                <a:cs typeface="Palatino"/>
                <a:sym typeface="Palatino"/>
              </a:rPr>
              <a:t>RQ #3: </a:t>
            </a:r>
            <a:r>
              <a:rPr lang="fr-FR" sz="1800" dirty="0">
                <a:solidFill>
                  <a:srgbClr val="3F3F3F"/>
                </a:solidFill>
                <a:latin typeface="Palatino"/>
                <a:ea typeface="Palatino"/>
                <a:cs typeface="Palatino"/>
                <a:sym typeface="Palatino"/>
              </a:rPr>
              <a:t>Time </a:t>
            </a:r>
            <a:r>
              <a:rPr lang="fr-FR" sz="1800" dirty="0" err="1">
                <a:solidFill>
                  <a:srgbClr val="3F3F3F"/>
                </a:solidFill>
                <a:latin typeface="Palatino"/>
                <a:ea typeface="Palatino"/>
                <a:cs typeface="Palatino"/>
                <a:sym typeface="Palatino"/>
              </a:rPr>
              <a:t>together</a:t>
            </a:r>
            <a:r>
              <a:rPr lang="fr-FR" sz="1800" dirty="0">
                <a:solidFill>
                  <a:srgbClr val="3F3F3F"/>
                </a:solidFill>
                <a:latin typeface="Palatino"/>
                <a:ea typeface="Palatino"/>
                <a:cs typeface="Palatino"/>
                <a:sym typeface="Palatino"/>
              </a:rPr>
              <a:t> on screen </a:t>
            </a:r>
            <a:r>
              <a:rPr lang="fr-FR" sz="1800" dirty="0" err="1">
                <a:solidFill>
                  <a:srgbClr val="3F3F3F"/>
                </a:solidFill>
                <a:latin typeface="Palatino"/>
                <a:ea typeface="Palatino"/>
                <a:cs typeface="Palatino"/>
                <a:sym typeface="Palatino"/>
              </a:rPr>
              <a:t>helps</a:t>
            </a:r>
            <a:r>
              <a:rPr lang="fr-FR" sz="1800" dirty="0">
                <a:solidFill>
                  <a:srgbClr val="3F3F3F"/>
                </a:solidFill>
                <a:latin typeface="Palatino"/>
                <a:ea typeface="Palatino"/>
                <a:cs typeface="Palatino"/>
                <a:sym typeface="Palatino"/>
              </a:rPr>
              <a:t> highlight </a:t>
            </a:r>
            <a:r>
              <a:rPr lang="fr-FR" sz="1800" dirty="0" err="1">
                <a:solidFill>
                  <a:srgbClr val="3F3F3F"/>
                </a:solidFill>
                <a:latin typeface="Palatino"/>
                <a:ea typeface="Palatino"/>
                <a:cs typeface="Palatino"/>
                <a:sym typeface="Palatino"/>
              </a:rPr>
              <a:t>strength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relationships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between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Talking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together</a:t>
            </a:r>
            <a:r>
              <a:rPr lang="fr-FR" sz="1800" dirty="0">
                <a:solidFill>
                  <a:srgbClr val="3F3F3F"/>
                </a:solidFill>
                <a:latin typeface="Palatino"/>
                <a:ea typeface="Palatino"/>
                <a:cs typeface="Palatino"/>
                <a:sym typeface="Palatino"/>
              </a:rPr>
              <a:t> in a </a:t>
            </a:r>
            <a:r>
              <a:rPr lang="fr-FR" sz="1800" dirty="0" err="1">
                <a:solidFill>
                  <a:srgbClr val="3F3F3F"/>
                </a:solidFill>
                <a:latin typeface="Palatino"/>
                <a:ea typeface="Palatino"/>
                <a:cs typeface="Palatino"/>
                <a:sym typeface="Palatino"/>
              </a:rPr>
              <a:t>two</a:t>
            </a:r>
            <a:r>
              <a:rPr lang="fr-FR" sz="1800" dirty="0">
                <a:solidFill>
                  <a:srgbClr val="3F3F3F"/>
                </a:solidFill>
                <a:latin typeface="Palatino"/>
                <a:ea typeface="Palatino"/>
                <a:cs typeface="Palatino"/>
                <a:sym typeface="Palatino"/>
              </a:rPr>
              <a:t>-shot </a:t>
            </a:r>
            <a:r>
              <a:rPr lang="fr-FR" sz="1800" dirty="0" err="1">
                <a:solidFill>
                  <a:srgbClr val="3F3F3F"/>
                </a:solidFill>
                <a:latin typeface="Palatino"/>
                <a:ea typeface="Palatino"/>
                <a:cs typeface="Palatino"/>
                <a:sym typeface="Palatino"/>
              </a:rPr>
              <a:t>correlates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same</a:t>
            </a:r>
            <a:r>
              <a:rPr lang="fr-FR" sz="1800" dirty="0">
                <a:solidFill>
                  <a:srgbClr val="3F3F3F"/>
                </a:solidFill>
                <a:latin typeface="Palatino"/>
                <a:ea typeface="Palatino"/>
                <a:cs typeface="Palatino"/>
                <a:sym typeface="Palatino"/>
              </a:rPr>
              <a:t> pattern.</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dirty="0">
                <a:solidFill>
                  <a:srgbClr val="3F3F3F"/>
                </a:solidFill>
                <a:latin typeface="Palatino"/>
                <a:ea typeface="Palatino"/>
                <a:cs typeface="Palatino"/>
                <a:sym typeface="Palatino"/>
              </a:rPr>
              <a:t>RQ #4: </a:t>
            </a:r>
            <a:r>
              <a:rPr lang="fr-FR" sz="1800" dirty="0">
                <a:solidFill>
                  <a:srgbClr val="3F3F3F"/>
                </a:solidFill>
                <a:latin typeface="Palatino"/>
                <a:ea typeface="Palatino"/>
                <a:cs typeface="Palatino"/>
                <a:sym typeface="Palatino"/>
              </a:rPr>
              <a:t>Eye-</a:t>
            </a:r>
            <a:r>
              <a:rPr lang="fr-FR" sz="1800" dirty="0" err="1">
                <a:solidFill>
                  <a:srgbClr val="3F3F3F"/>
                </a:solidFill>
                <a:latin typeface="Palatino"/>
                <a:ea typeface="Palatino"/>
                <a:cs typeface="Palatino"/>
                <a:sym typeface="Palatino"/>
              </a:rPr>
              <a:t>tracking</a:t>
            </a:r>
            <a:r>
              <a:rPr lang="fr-FR" sz="1800" dirty="0">
                <a:solidFill>
                  <a:srgbClr val="3F3F3F"/>
                </a:solidFill>
                <a:latin typeface="Palatino"/>
                <a:ea typeface="Palatino"/>
                <a:cs typeface="Palatino"/>
                <a:sym typeface="Palatino"/>
              </a:rPr>
              <a:t> data </a:t>
            </a:r>
            <a:r>
              <a:rPr lang="fr-FR" sz="1800" dirty="0" err="1">
                <a:solidFill>
                  <a:srgbClr val="3F3F3F"/>
                </a:solidFill>
                <a:latin typeface="Palatino"/>
                <a:ea typeface="Palatino"/>
                <a:cs typeface="Palatino"/>
                <a:sym typeface="Palatino"/>
              </a:rPr>
              <a:t>offers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evidence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people tend to focus on </a:t>
            </a:r>
            <a:r>
              <a:rPr lang="fr-FR" sz="1800" dirty="0" err="1">
                <a:solidFill>
                  <a:srgbClr val="3F3F3F"/>
                </a:solidFill>
                <a:latin typeface="Palatino"/>
                <a:ea typeface="Palatino"/>
                <a:cs typeface="Palatino"/>
                <a:sym typeface="Palatino"/>
              </a:rPr>
              <a:t>people’s</a:t>
            </a:r>
            <a:r>
              <a:rPr lang="fr-FR" sz="1800" dirty="0">
                <a:solidFill>
                  <a:srgbClr val="3F3F3F"/>
                </a:solidFill>
                <a:latin typeface="Palatino"/>
                <a:ea typeface="Palatino"/>
                <a:cs typeface="Palatino"/>
                <a:sym typeface="Palatino"/>
              </a:rPr>
              <a:t> faces and bodies. Gap to </a:t>
            </a:r>
            <a:r>
              <a:rPr lang="fr-FR" sz="1800" dirty="0" err="1">
                <a:solidFill>
                  <a:srgbClr val="3F3F3F"/>
                </a:solidFill>
                <a:latin typeface="Palatino"/>
                <a:ea typeface="Palatino"/>
                <a:cs typeface="Palatino"/>
                <a:sym typeface="Palatino"/>
              </a:rPr>
              <a:t>refocus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aligns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gap in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dialog</a:t>
            </a:r>
            <a:r>
              <a:rPr lang="fr-FR" sz="1800" dirty="0">
                <a:solidFill>
                  <a:srgbClr val="3F3F3F"/>
                </a:solidFill>
                <a:latin typeface="Palatino"/>
                <a:ea typeface="Palatino"/>
                <a:cs typeface="Palatino"/>
                <a:sym typeface="Palatino"/>
              </a:rPr>
              <a:t> (#1).</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dirty="0">
                <a:solidFill>
                  <a:srgbClr val="3F3F3F"/>
                </a:solidFill>
                <a:latin typeface="Palatino"/>
                <a:ea typeface="Palatino"/>
                <a:cs typeface="Palatino"/>
                <a:sym typeface="Palatino"/>
              </a:rPr>
              <a:t>RQ #5: </a:t>
            </a:r>
            <a:r>
              <a:rPr lang="fr-FR" sz="1800" dirty="0">
                <a:solidFill>
                  <a:srgbClr val="3F3F3F"/>
                </a:solidFill>
                <a:latin typeface="Palatino"/>
                <a:ea typeface="Palatino"/>
                <a:cs typeface="Palatino"/>
                <a:sym typeface="Palatino"/>
              </a:rPr>
              <a:t>Eye-</a:t>
            </a:r>
            <a:r>
              <a:rPr lang="fr-FR" sz="1800" dirty="0" err="1">
                <a:solidFill>
                  <a:srgbClr val="3F3F3F"/>
                </a:solidFill>
                <a:latin typeface="Palatino"/>
                <a:ea typeface="Palatino"/>
                <a:cs typeface="Palatino"/>
                <a:sym typeface="Palatino"/>
              </a:rPr>
              <a:t>tracking</a:t>
            </a:r>
            <a:r>
              <a:rPr lang="fr-FR" sz="1800" dirty="0">
                <a:solidFill>
                  <a:srgbClr val="3F3F3F"/>
                </a:solidFill>
                <a:latin typeface="Palatino"/>
                <a:ea typeface="Palatino"/>
                <a:cs typeface="Palatino"/>
                <a:sym typeface="Palatino"/>
              </a:rPr>
              <a:t> data </a:t>
            </a:r>
            <a:r>
              <a:rPr lang="fr-FR" sz="1800" dirty="0" err="1">
                <a:solidFill>
                  <a:srgbClr val="3F3F3F"/>
                </a:solidFill>
                <a:latin typeface="Palatino"/>
                <a:ea typeface="Palatino"/>
                <a:cs typeface="Palatino"/>
                <a:sym typeface="Palatino"/>
              </a:rPr>
              <a:t>offers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evidence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people tend to focus on multiple faces in a shot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more </a:t>
            </a:r>
            <a:r>
              <a:rPr lang="fr-FR" sz="1800" dirty="0" err="1">
                <a:solidFill>
                  <a:srgbClr val="3F3F3F"/>
                </a:solidFill>
                <a:latin typeface="Palatino"/>
                <a:ea typeface="Palatino"/>
                <a:cs typeface="Palatino"/>
                <a:sym typeface="Palatino"/>
              </a:rPr>
              <a:t>than</a:t>
            </a:r>
            <a:r>
              <a:rPr lang="fr-FR" sz="1800" dirty="0">
                <a:solidFill>
                  <a:srgbClr val="3F3F3F"/>
                </a:solidFill>
                <a:latin typeface="Palatino"/>
                <a:ea typeface="Palatino"/>
                <a:cs typeface="Palatino"/>
                <a:sym typeface="Palatino"/>
              </a:rPr>
              <a:t> one </a:t>
            </a:r>
            <a:r>
              <a:rPr lang="fr-FR" sz="1800" dirty="0" err="1">
                <a:solidFill>
                  <a:srgbClr val="3F3F3F"/>
                </a:solidFill>
                <a:latin typeface="Palatino"/>
                <a:ea typeface="Palatino"/>
                <a:cs typeface="Palatino"/>
                <a:sym typeface="Palatino"/>
              </a:rPr>
              <a:t>person</a:t>
            </a:r>
            <a:r>
              <a:rPr lang="fr-FR" sz="1800" dirty="0">
                <a:solidFill>
                  <a:srgbClr val="3F3F3F"/>
                </a:solidFill>
                <a:latin typeface="Palatino"/>
                <a:ea typeface="Palatino"/>
                <a:cs typeface="Palatino"/>
                <a:sym typeface="Palatino"/>
              </a:rPr>
              <a:t>.</a:t>
            </a:r>
            <a:endParaRPr dirty="0"/>
          </a:p>
        </p:txBody>
      </p:sp>
      <p:sp>
        <p:nvSpPr>
          <p:cNvPr id="741" name="Google Shape;741;p56"/>
          <p:cNvSpPr txBox="1"/>
          <p:nvPr/>
        </p:nvSpPr>
        <p:spPr>
          <a:xfrm>
            <a:off x="616749" y="888875"/>
            <a:ext cx="648299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To summarize the results of each research question: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89;p1" descr="The cast and crew of a 1950's film at work on a sound stage">
            <a:extLst>
              <a:ext uri="{FF2B5EF4-FFF2-40B4-BE49-F238E27FC236}">
                <a16:creationId xmlns:a16="http://schemas.microsoft.com/office/drawing/2014/main" id="{D41FA820-8AC6-7A75-2319-93F3FE265DA2}"/>
              </a:ext>
            </a:extLst>
          </p:cNvPr>
          <p:cNvPicPr preferRelativeResize="0"/>
          <p:nvPr/>
        </p:nvPicPr>
        <p:blipFill rotWithShape="1">
          <a:blip r:embed="rId3">
            <a:alphaModFix/>
          </a:blip>
          <a:srcRect t="5870" b="9755"/>
          <a:stretch/>
        </p:blipFill>
        <p:spPr>
          <a:xfrm>
            <a:off x="0" y="1"/>
            <a:ext cx="12192000" cy="6857999"/>
          </a:xfrm>
          <a:prstGeom prst="rect">
            <a:avLst/>
          </a:prstGeom>
          <a:noFill/>
          <a:ln>
            <a:noFill/>
          </a:ln>
        </p:spPr>
      </p:pic>
      <p:sp>
        <p:nvSpPr>
          <p:cNvPr id="3" name="Rectangle 2">
            <a:extLst>
              <a:ext uri="{FF2B5EF4-FFF2-40B4-BE49-F238E27FC236}">
                <a16:creationId xmlns:a16="http://schemas.microsoft.com/office/drawing/2014/main" id="{FF54777A-8280-368C-DAC2-1C53F93ECB60}"/>
              </a:ext>
            </a:extLst>
          </p:cNvPr>
          <p:cNvSpPr/>
          <p:nvPr/>
        </p:nvSpPr>
        <p:spPr>
          <a:xfrm>
            <a:off x="-25200" y="0"/>
            <a:ext cx="12206689" cy="6858000"/>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4C6B9E4E-704D-8ADE-682F-11E954FD2C34}"/>
              </a:ext>
            </a:extLst>
          </p:cNvPr>
          <p:cNvSpPr txBox="1"/>
          <p:nvPr/>
        </p:nvSpPr>
        <p:spPr>
          <a:xfrm>
            <a:off x="3060924" y="413261"/>
            <a:ext cx="5956399" cy="707886"/>
          </a:xfrm>
          <a:prstGeom prst="rect">
            <a:avLst/>
          </a:prstGeom>
          <a:noFill/>
        </p:spPr>
        <p:txBody>
          <a:bodyPr wrap="square" rtlCol="0">
            <a:spAutoFit/>
          </a:bodyPr>
          <a:lstStyle/>
          <a:p>
            <a:pPr algn="ctr"/>
            <a:r>
              <a:rPr lang="fr-FR" sz="4000" b="1" noProof="1">
                <a:solidFill>
                  <a:schemeClr val="bg1"/>
                </a:solidFill>
                <a:latin typeface="Calibri" panose="020F0502020204030204" pitchFamily="34" charset="0"/>
                <a:ea typeface="Palatino" pitchFamily="2" charset="77"/>
                <a:cs typeface="Calibri" panose="020F0502020204030204" pitchFamily="34" charset="0"/>
              </a:rPr>
              <a:t>THANK YOU!</a:t>
            </a:r>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p:txBody>
      </p:sp>
      <p:sp>
        <p:nvSpPr>
          <p:cNvPr id="7" name="ZoneTexte 3">
            <a:extLst>
              <a:ext uri="{FF2B5EF4-FFF2-40B4-BE49-F238E27FC236}">
                <a16:creationId xmlns:a16="http://schemas.microsoft.com/office/drawing/2014/main" id="{5A18D3C1-1F65-3369-C964-D42132C04892}"/>
              </a:ext>
            </a:extLst>
          </p:cNvPr>
          <p:cNvSpPr txBox="1"/>
          <p:nvPr/>
        </p:nvSpPr>
        <p:spPr>
          <a:xfrm>
            <a:off x="3907619" y="3638644"/>
            <a:ext cx="4114885" cy="1015663"/>
          </a:xfrm>
          <a:prstGeom prst="rect">
            <a:avLst/>
          </a:prstGeom>
          <a:noFill/>
        </p:spPr>
        <p:txBody>
          <a:bodyPr wrap="square" rtlCol="0">
            <a:spAutoFit/>
          </a:bodyPr>
          <a:lstStyle/>
          <a:p>
            <a:pPr algn="ctr"/>
            <a:r>
              <a:rPr lang="fr-FR" sz="3000" b="1" noProof="1">
                <a:solidFill>
                  <a:schemeClr val="accent2"/>
                </a:solidFill>
                <a:latin typeface="Palatino" pitchFamily="2" charset="77"/>
                <a:ea typeface="Palatino" pitchFamily="2" charset="77"/>
                <a:cs typeface="Calibri" panose="020F0502020204030204" pitchFamily="34" charset="0"/>
              </a:rPr>
              <a:t>distantviewing.org</a:t>
            </a:r>
            <a:endParaRPr lang="fr-FR" sz="3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tarnold2@richmond.edu</a:t>
            </a:r>
          </a:p>
        </p:txBody>
      </p:sp>
    </p:spTree>
    <p:extLst>
      <p:ext uri="{BB962C8B-B14F-4D97-AF65-F5344CB8AC3E}">
        <p14:creationId xmlns:p14="http://schemas.microsoft.com/office/powerpoint/2010/main" val="290862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20" name="Google Shape;220;p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21" name="Google Shape;221;p9"/>
          <p:cNvSpPr txBox="1"/>
          <p:nvPr/>
        </p:nvSpPr>
        <p:spPr>
          <a:xfrm>
            <a:off x="601829" y="803005"/>
            <a:ext cx="6692349" cy="50783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Today, showing an expansion of the existing techniques in quantitative film analysis along three dimensions: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Scope: </a:t>
            </a:r>
            <a:r>
              <a:rPr lang="fr-FR" sz="1800" b="0" i="0" u="none" strike="noStrike" cap="none">
                <a:solidFill>
                  <a:srgbClr val="3F3F3F"/>
                </a:solidFill>
                <a:latin typeface="Palatino"/>
                <a:ea typeface="Palatino"/>
                <a:cs typeface="Palatino"/>
                <a:sym typeface="Palatino"/>
              </a:rPr>
              <a:t>Looking at television as an object of study, as almost all previous application have focused on feature-length film. </a:t>
            </a:r>
            <a:endParaRPr/>
          </a:p>
          <a:p>
            <a:pPr marL="457200" marR="0" lvl="1" indent="0" algn="just" rtl="0">
              <a:spcBef>
                <a:spcPts val="0"/>
              </a:spcBef>
              <a:spcAft>
                <a:spcPts val="0"/>
              </a:spcAft>
              <a:buNone/>
            </a:pP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Scale:</a:t>
            </a:r>
            <a:r>
              <a:rPr lang="fr-FR" sz="1800" b="0" i="0" u="none" strike="noStrike" cap="none">
                <a:solidFill>
                  <a:srgbClr val="3F3F3F"/>
                </a:solidFill>
                <a:latin typeface="Palatino"/>
                <a:ea typeface="Palatino"/>
                <a:cs typeface="Palatino"/>
                <a:sym typeface="Palatino"/>
              </a:rPr>
              <a:t> Television has a much larger scale. Need to replace manual tagging with automated techniques. </a:t>
            </a:r>
            <a:endParaRPr/>
          </a:p>
          <a:p>
            <a:pPr marL="457200" marR="0" lvl="1" indent="0" algn="just" rtl="0">
              <a:spcBef>
                <a:spcPts val="0"/>
              </a:spcBef>
              <a:spcAft>
                <a:spcPts val="0"/>
              </a:spcAft>
              <a:buNone/>
            </a:pP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Measurement:</a:t>
            </a:r>
            <a:r>
              <a:rPr lang="fr-FR" sz="1800" b="0" i="0" u="none" strike="noStrike" cap="none">
                <a:solidFill>
                  <a:srgbClr val="3F3F3F"/>
                </a:solidFill>
                <a:latin typeface="Palatino"/>
                <a:ea typeface="Palatino"/>
                <a:cs typeface="Palatino"/>
                <a:sym typeface="Palatino"/>
              </a:rPr>
              <a:t> Shot lengths are easy to manually tag and a good proxy for editing decisions in film. Television has a different form and production history; need to include new measurements as well.</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will see how we can begin to expand the existing methods in quantitative film studies to the study of a set of six U.S. television series.</a:t>
            </a:r>
            <a:endParaRPr/>
          </a:p>
        </p:txBody>
      </p:sp>
      <p:sp>
        <p:nvSpPr>
          <p:cNvPr id="222" name="Google Shape;222;p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Quantitative Analysis of Television</a:t>
            </a:r>
            <a:endParaRPr/>
          </a:p>
        </p:txBody>
      </p:sp>
      <p:pic>
        <p:nvPicPr>
          <p:cNvPr id="223" name="Google Shape;223;p9"/>
          <p:cNvPicPr preferRelativeResize="0"/>
          <p:nvPr/>
        </p:nvPicPr>
        <p:blipFill rotWithShape="1">
          <a:blip r:embed="rId4">
            <a:alphaModFix/>
          </a:blip>
          <a:srcRect/>
          <a:stretch/>
        </p:blipFill>
        <p:spPr>
          <a:xfrm>
            <a:off x="7881219" y="1954225"/>
            <a:ext cx="3813402" cy="25403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11"/>
          <p:cNvPicPr preferRelativeResize="0"/>
          <p:nvPr/>
        </p:nvPicPr>
        <p:blipFill rotWithShape="1">
          <a:blip r:embed="rId3">
            <a:alphaModFix/>
          </a:blip>
          <a:srcRect/>
          <a:stretch/>
        </p:blipFill>
        <p:spPr>
          <a:xfrm>
            <a:off x="6885777" y="1560571"/>
            <a:ext cx="4425432" cy="3317922"/>
          </a:xfrm>
          <a:prstGeom prst="rect">
            <a:avLst/>
          </a:prstGeom>
          <a:noFill/>
          <a:ln>
            <a:noFill/>
          </a:ln>
        </p:spPr>
      </p:pic>
      <p:pic>
        <p:nvPicPr>
          <p:cNvPr id="238" name="Google Shape;238;p11"/>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39" name="Google Shape;239;p1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40" name="Google Shape;240;p11"/>
          <p:cNvSpPr txBox="1"/>
          <p:nvPr/>
        </p:nvSpPr>
        <p:spPr>
          <a:xfrm>
            <a:off x="601830" y="803005"/>
            <a:ext cx="5252434"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p:txBody>
      </p:sp>
      <p:sp>
        <p:nvSpPr>
          <p:cNvPr id="241" name="Google Shape;241;p1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47" name="Google Shape;247;p1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48" name="Google Shape;248;p12"/>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Marked the end of the Golden Age of television and its more experimental shows. These were replaced by content designed to attract the largest number of viewers and be of interest across ages and demographics. These included </a:t>
            </a:r>
            <a:r>
              <a:rPr lang="fr-FR" sz="1800" b="1">
                <a:solidFill>
                  <a:srgbClr val="3F3F3F"/>
                </a:solidFill>
                <a:latin typeface="Palatino"/>
                <a:ea typeface="Palatino"/>
                <a:cs typeface="Palatino"/>
                <a:sym typeface="Palatino"/>
              </a:rPr>
              <a:t>game shows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family sitcoms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police procedurals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p:txBody>
      </p:sp>
      <p:sp>
        <p:nvSpPr>
          <p:cNvPr id="249" name="Google Shape;249;p1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pic>
        <p:nvPicPr>
          <p:cNvPr id="250" name="Google Shape;250;p12"/>
          <p:cNvPicPr preferRelativeResize="0"/>
          <p:nvPr/>
        </p:nvPicPr>
        <p:blipFill rotWithShape="1">
          <a:blip r:embed="rId4">
            <a:alphaModFix/>
          </a:blip>
          <a:srcRect/>
          <a:stretch/>
        </p:blipFill>
        <p:spPr>
          <a:xfrm>
            <a:off x="6885778" y="1590387"/>
            <a:ext cx="4425431" cy="3170458"/>
          </a:xfrm>
          <a:prstGeom prst="rect">
            <a:avLst/>
          </a:prstGeom>
          <a:noFill/>
          <a:ln>
            <a:noFill/>
          </a:ln>
        </p:spPr>
      </p:pic>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6257</Words>
  <Application>Microsoft Macintosh PowerPoint</Application>
  <PresentationFormat>Grand écran</PresentationFormat>
  <Paragraphs>492</Paragraphs>
  <Slides>69</Slides>
  <Notes>69</Notes>
  <HiddenSlides>5</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69</vt:i4>
      </vt:variant>
    </vt:vector>
  </HeadingPairs>
  <TitlesOfParts>
    <vt:vector size="74" baseType="lpstr">
      <vt:lpstr>Arial</vt:lpstr>
      <vt:lpstr>Calibri</vt:lpstr>
      <vt:lpstr>Courier</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7</cp:revision>
  <dcterms:created xsi:type="dcterms:W3CDTF">2021-04-28T17:57:29Z</dcterms:created>
  <dcterms:modified xsi:type="dcterms:W3CDTF">2025-06-25T12:39:58Z</dcterms:modified>
</cp:coreProperties>
</file>